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6"/>
  </p:notesMasterIdLst>
  <p:sldIdLst>
    <p:sldId id="335" r:id="rId2"/>
    <p:sldId id="256" r:id="rId3"/>
    <p:sldId id="286" r:id="rId4"/>
    <p:sldId id="285" r:id="rId5"/>
    <p:sldId id="265" r:id="rId6"/>
    <p:sldId id="287" r:id="rId7"/>
    <p:sldId id="288" r:id="rId8"/>
    <p:sldId id="289" r:id="rId9"/>
    <p:sldId id="292" r:id="rId10"/>
    <p:sldId id="290" r:id="rId11"/>
    <p:sldId id="293" r:id="rId12"/>
    <p:sldId id="294" r:id="rId13"/>
    <p:sldId id="295" r:id="rId14"/>
    <p:sldId id="291" r:id="rId15"/>
    <p:sldId id="296" r:id="rId16"/>
    <p:sldId id="297" r:id="rId17"/>
    <p:sldId id="266" r:id="rId18"/>
    <p:sldId id="298" r:id="rId19"/>
    <p:sldId id="300" r:id="rId20"/>
    <p:sldId id="301" r:id="rId21"/>
    <p:sldId id="302" r:id="rId22"/>
    <p:sldId id="303" r:id="rId23"/>
    <p:sldId id="305" r:id="rId24"/>
    <p:sldId id="308" r:id="rId25"/>
    <p:sldId id="309" r:id="rId26"/>
    <p:sldId id="306" r:id="rId27"/>
    <p:sldId id="310" r:id="rId28"/>
    <p:sldId id="307" r:id="rId29"/>
    <p:sldId id="311" r:id="rId30"/>
    <p:sldId id="304" r:id="rId31"/>
    <p:sldId id="312" r:id="rId32"/>
    <p:sldId id="313" r:id="rId33"/>
    <p:sldId id="314" r:id="rId34"/>
    <p:sldId id="315" r:id="rId35"/>
    <p:sldId id="316" r:id="rId36"/>
    <p:sldId id="319" r:id="rId37"/>
    <p:sldId id="317" r:id="rId38"/>
    <p:sldId id="299" r:id="rId39"/>
    <p:sldId id="267" r:id="rId40"/>
    <p:sldId id="320" r:id="rId41"/>
    <p:sldId id="325" r:id="rId42"/>
    <p:sldId id="326" r:id="rId43"/>
    <p:sldId id="321" r:id="rId44"/>
    <p:sldId id="327" r:id="rId45"/>
    <p:sldId id="322" r:id="rId46"/>
    <p:sldId id="328" r:id="rId47"/>
    <p:sldId id="323" r:id="rId48"/>
    <p:sldId id="329" r:id="rId49"/>
    <p:sldId id="330" r:id="rId50"/>
    <p:sldId id="331" r:id="rId51"/>
    <p:sldId id="324" r:id="rId52"/>
    <p:sldId id="333" r:id="rId53"/>
    <p:sldId id="334" r:id="rId54"/>
    <p:sldId id="332"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ở đầu" id="{DCEC9BB9-0A89-46B3-89CF-F6911E39BE39}">
          <p14:sldIdLst>
            <p14:sldId id="335"/>
            <p14:sldId id="256"/>
            <p14:sldId id="286"/>
            <p14:sldId id="285"/>
          </p14:sldIdLst>
        </p14:section>
        <p14:section name="Chủ đề A - Bài 1" id="{37775218-E853-4140-AA01-8647C3BBF112}">
          <p14:sldIdLst>
            <p14:sldId id="265"/>
            <p14:sldId id="287"/>
            <p14:sldId id="288"/>
            <p14:sldId id="289"/>
            <p14:sldId id="292"/>
            <p14:sldId id="290"/>
            <p14:sldId id="293"/>
            <p14:sldId id="294"/>
            <p14:sldId id="295"/>
            <p14:sldId id="291"/>
            <p14:sldId id="296"/>
            <p14:sldId id="297"/>
          </p14:sldIdLst>
        </p14:section>
        <p14:section name="Chủ đề A - Bài 2" id="{796A716C-1753-4C49-983A-CB0746CE4563}">
          <p14:sldIdLst>
            <p14:sldId id="266"/>
            <p14:sldId id="298"/>
            <p14:sldId id="300"/>
            <p14:sldId id="301"/>
            <p14:sldId id="302"/>
            <p14:sldId id="303"/>
            <p14:sldId id="305"/>
            <p14:sldId id="308"/>
            <p14:sldId id="309"/>
            <p14:sldId id="306"/>
            <p14:sldId id="310"/>
            <p14:sldId id="307"/>
            <p14:sldId id="311"/>
            <p14:sldId id="304"/>
            <p14:sldId id="312"/>
            <p14:sldId id="313"/>
            <p14:sldId id="314"/>
            <p14:sldId id="315"/>
            <p14:sldId id="316"/>
            <p14:sldId id="319"/>
            <p14:sldId id="317"/>
          </p14:sldIdLst>
        </p14:section>
        <p14:section name="Bài 1-Chủ đề C" id="{889144C2-7B7C-4E01-9168-822755701C8E}">
          <p14:sldIdLst>
            <p14:sldId id="299"/>
            <p14:sldId id="267"/>
            <p14:sldId id="320"/>
            <p14:sldId id="325"/>
            <p14:sldId id="326"/>
            <p14:sldId id="321"/>
            <p14:sldId id="327"/>
            <p14:sldId id="322"/>
            <p14:sldId id="328"/>
            <p14:sldId id="323"/>
            <p14:sldId id="329"/>
            <p14:sldId id="330"/>
            <p14:sldId id="331"/>
            <p14:sldId id="324"/>
            <p14:sldId id="333"/>
            <p14:sldId id="334"/>
            <p14:sldId id="33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3DC"/>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7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2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5/6/2016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êu Đề Bài 1-Quyển 1-HĐH">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b="1"/>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3227614" y="3590220"/>
            <a:ext cx="5736772" cy="3267780"/>
          </a:xfrm>
          <a:prstGeom prst="rect">
            <a:avLst/>
          </a:prstGeom>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6221" cy="369332"/>
          </a:xfrm>
          <a:prstGeom prst="rect">
            <a:avLst/>
          </a:prstGeom>
          <a:noFill/>
        </p:spPr>
        <p:txBody>
          <a:bodyPr wrap="none" rtlCol="0">
            <a:spAutoFit/>
          </a:bodyPr>
          <a:lstStyle/>
          <a:p>
            <a:r>
              <a:rPr lang="en-US" smtClean="0"/>
              <a:t>Chủ</a:t>
            </a:r>
            <a:r>
              <a:rPr lang="en-US" baseline="0" smtClean="0"/>
              <a:t> đề A. Căn bản về hệ điều hành</a:t>
            </a:r>
            <a:endParaRPr lang="en-US"/>
          </a:p>
        </p:txBody>
      </p:sp>
      <p:sp>
        <p:nvSpPr>
          <p:cNvPr id="9" name="TextBox 8"/>
          <p:cNvSpPr txBox="1"/>
          <p:nvPr userDrawn="1"/>
        </p:nvSpPr>
        <p:spPr>
          <a:xfrm>
            <a:off x="6591507" y="149154"/>
            <a:ext cx="4315605"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Bài</a:t>
            </a:r>
            <a:r>
              <a:rPr lang="en-US" baseline="0" smtClean="0"/>
              <a:t> 1. Hệ điều hành – bạn là ai và có chức năng gì?</a:t>
            </a:r>
            <a:endParaRPr lang="en-US" smtClean="0"/>
          </a:p>
          <a:p>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hủ đề A-Bài 2-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0835" cy="369332"/>
          </a:xfrm>
          <a:prstGeom prst="rect">
            <a:avLst/>
          </a:prstGeom>
          <a:noFill/>
        </p:spPr>
        <p:txBody>
          <a:bodyPr wrap="none" rtlCol="0">
            <a:spAutoFit/>
          </a:bodyPr>
          <a:lstStyle/>
          <a:p>
            <a:r>
              <a:rPr lang="en-US" sz="1800" kern="1200" baseline="0" smtClean="0">
                <a:solidFill>
                  <a:schemeClr val="tx1"/>
                </a:solidFill>
                <a:latin typeface="+mn-lt"/>
                <a:ea typeface="+mn-ea"/>
                <a:cs typeface="+mn-cs"/>
              </a:rPr>
              <a:t>Chủ đề A. </a:t>
            </a:r>
            <a:r>
              <a:rPr lang="en-US" baseline="0" smtClean="0"/>
              <a:t>Căn bản về hệ điều hành</a:t>
            </a:r>
            <a:endParaRPr lang="en-US"/>
          </a:p>
        </p:txBody>
      </p:sp>
      <p:sp>
        <p:nvSpPr>
          <p:cNvPr id="9" name="TextBox 8"/>
          <p:cNvSpPr txBox="1"/>
          <p:nvPr userDrawn="1"/>
        </p:nvSpPr>
        <p:spPr>
          <a:xfrm>
            <a:off x="5596471" y="162333"/>
            <a:ext cx="6741185"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smtClean="0">
                <a:solidFill>
                  <a:schemeClr val="tx1"/>
                </a:solidFill>
                <a:latin typeface="+mn-lt"/>
                <a:ea typeface="+mn-ea"/>
                <a:cs typeface="+mn-cs"/>
              </a:rPr>
              <a:t>Bài 2. </a:t>
            </a:r>
            <a:r>
              <a:rPr lang="vi-VN" sz="1800" kern="1200" baseline="0" smtClean="0">
                <a:solidFill>
                  <a:schemeClr val="tx1"/>
                </a:solidFill>
                <a:latin typeface="+mn-lt"/>
                <a:ea typeface="+mn-ea"/>
                <a:cs typeface="+mn-cs"/>
              </a:rPr>
              <a:t>Mọi bí mật của tớ nằm trong t</a:t>
            </a:r>
            <a:r>
              <a:rPr lang="en-US" sz="1800" kern="1200" baseline="0" smtClean="0">
                <a:solidFill>
                  <a:schemeClr val="tx1"/>
                </a:solidFill>
                <a:latin typeface="+mn-lt"/>
                <a:ea typeface="+mn-ea"/>
                <a:cs typeface="+mn-cs"/>
              </a:rPr>
              <a:t>ậ</a:t>
            </a:r>
            <a:r>
              <a:rPr lang="vi-VN" sz="1800" kern="1200" baseline="0" smtClean="0">
                <a:solidFill>
                  <a:schemeClr val="tx1"/>
                </a:solidFill>
                <a:latin typeface="+mn-lt"/>
                <a:ea typeface="+mn-ea"/>
                <a:cs typeface="+mn-cs"/>
              </a:rPr>
              <a:t>p tin và thư mục máy tính</a:t>
            </a:r>
            <a:endParaRPr lang="en-US" sz="1800" kern="1200" baseline="0">
              <a:solidFill>
                <a:schemeClr val="tx1"/>
              </a:solidFill>
              <a:latin typeface="+mn-lt"/>
              <a:ea typeface="+mn-ea"/>
              <a:cs typeface="+mn-cs"/>
            </a:endParaRPr>
          </a:p>
        </p:txBody>
      </p:sp>
      <p:sp>
        <p:nvSpPr>
          <p:cNvPr id="11" name="Text Placeholder 10"/>
          <p:cNvSpPr>
            <a:spLocks noGrp="1"/>
          </p:cNvSpPr>
          <p:nvPr>
            <p:ph type="body" sz="quarter" idx="13"/>
          </p:nvPr>
        </p:nvSpPr>
        <p:spPr>
          <a:xfrm>
            <a:off x="1275744" y="795485"/>
            <a:ext cx="9784733" cy="634290"/>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hủ đề A-Bài 3-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050835" cy="369332"/>
          </a:xfrm>
          <a:prstGeom prst="rect">
            <a:avLst/>
          </a:prstGeom>
          <a:noFill/>
        </p:spPr>
        <p:txBody>
          <a:bodyPr wrap="none" rtlCol="0">
            <a:spAutoFit/>
          </a:bodyPr>
          <a:lstStyle/>
          <a:p>
            <a:r>
              <a:rPr lang="en-US" smtClean="0"/>
              <a:t>Chủ</a:t>
            </a:r>
            <a:r>
              <a:rPr lang="en-US" baseline="0" smtClean="0"/>
              <a:t> đề A. Căn bản về hệ điều hành</a:t>
            </a:r>
            <a:endParaRPr lang="en-US"/>
          </a:p>
        </p:txBody>
      </p:sp>
      <p:sp>
        <p:nvSpPr>
          <p:cNvPr id="9" name="TextBox 8"/>
          <p:cNvSpPr txBox="1"/>
          <p:nvPr userDrawn="1"/>
        </p:nvSpPr>
        <p:spPr>
          <a:xfrm>
            <a:off x="6616435" y="175126"/>
            <a:ext cx="6593472" cy="369332"/>
          </a:xfrm>
          <a:prstGeom prst="rect">
            <a:avLst/>
          </a:prstGeom>
          <a:noFill/>
        </p:spPr>
        <p:txBody>
          <a:bodyPr wrap="none" rtlCol="0">
            <a:spAutoFit/>
          </a:bodyPr>
          <a:lstStyle>
            <a:defPPr>
              <a:defRPr lang="en-US"/>
            </a:defPPr>
          </a:lstStyle>
          <a:p>
            <a:pPr lvl="0"/>
            <a:r>
              <a:rPr lang="en-US" smtClean="0"/>
              <a:t>Bài</a:t>
            </a:r>
            <a:r>
              <a:rPr lang="en-US" baseline="0" smtClean="0"/>
              <a:t> 3</a:t>
            </a:r>
            <a:r>
              <a:rPr lang="en-US" smtClean="0"/>
              <a:t>. </a:t>
            </a:r>
            <a:r>
              <a:rPr lang="vi-VN" smtClean="0"/>
              <a:t>Mọi bí mật của tớ nằm trong t</a:t>
            </a:r>
            <a:r>
              <a:rPr lang="en-US" smtClean="0"/>
              <a:t>ậ</a:t>
            </a:r>
            <a:r>
              <a:rPr lang="vi-VN" smtClean="0"/>
              <a:t>p tin và thư mục máy tính</a:t>
            </a:r>
            <a:endParaRPr lang="en-US"/>
          </a:p>
        </p:txBody>
      </p:sp>
      <p:sp>
        <p:nvSpPr>
          <p:cNvPr id="11" name="Text Placeholder 10"/>
          <p:cNvSpPr>
            <a:spLocks noGrp="1"/>
          </p:cNvSpPr>
          <p:nvPr>
            <p:ph type="body" sz="quarter" idx="13"/>
          </p:nvPr>
        </p:nvSpPr>
        <p:spPr>
          <a:xfrm>
            <a:off x="1275744" y="795485"/>
            <a:ext cx="9784733" cy="47244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75787" y="2195136"/>
            <a:ext cx="6502784" cy="2160240"/>
          </a:xfrm>
        </p:spPr>
        <p:txBody>
          <a:bodyPr>
            <a:noAutofit/>
          </a:bodyPr>
          <a:lstStyle>
            <a:lvl1pPr algn="ctr">
              <a:defRPr sz="3600" b="1" baseline="0">
                <a:solidFill>
                  <a:schemeClr val="bg1"/>
                </a:solidFill>
              </a:defRPr>
            </a:lvl1pPr>
          </a:lstStyle>
          <a:p>
            <a:r>
              <a:rPr lang="en-US" dirty="0" smtClean="0"/>
              <a:t>BÀI TẬP ÔN LUYỆN IC3 GS4</a:t>
            </a:r>
            <a:endParaRPr lang="en-US" dirty="0"/>
          </a:p>
        </p:txBody>
      </p:sp>
      <p:sp>
        <p:nvSpPr>
          <p:cNvPr id="3" name="Subtitle 2"/>
          <p:cNvSpPr>
            <a:spLocks noGrp="1"/>
          </p:cNvSpPr>
          <p:nvPr>
            <p:ph type="subTitle" idx="1" hasCustomPrompt="1"/>
          </p:nvPr>
        </p:nvSpPr>
        <p:spPr>
          <a:xfrm>
            <a:off x="4245856" y="4653136"/>
            <a:ext cx="6432715" cy="914400"/>
          </a:xfrm>
        </p:spPr>
        <p:txBody>
          <a:bodyPr>
            <a:noAutofit/>
          </a:bodyPr>
          <a:lstStyle>
            <a:lvl1pPr marL="0" indent="0" algn="ctr">
              <a:buNone/>
              <a:defRPr sz="3200" baseline="0">
                <a:solidFill>
                  <a:schemeClr val="tx1">
                    <a:tint val="75000"/>
                  </a:schemeClr>
                </a:solidFill>
                <a:effectLst/>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Computing Fundamental</a:t>
            </a:r>
            <a:endParaRPr lang="en-US" dirty="0"/>
          </a:p>
        </p:txBody>
      </p:sp>
      <p:sp>
        <p:nvSpPr>
          <p:cNvPr id="4" name="Date Placeholder 3"/>
          <p:cNvSpPr>
            <a:spLocks noGrp="1"/>
          </p:cNvSpPr>
          <p:nvPr>
            <p:ph type="dt" sz="half" idx="10"/>
          </p:nvPr>
        </p:nvSpPr>
        <p:spPr/>
        <p:txBody>
          <a:bodyPr/>
          <a:lstStyle/>
          <a:p>
            <a:r>
              <a:rPr lang="en-US" smtClean="0"/>
              <a:t>4/2/2016</a:t>
            </a:r>
            <a:endParaRPr lang="en-US" dirty="0"/>
          </a:p>
        </p:txBody>
      </p:sp>
      <p:sp>
        <p:nvSpPr>
          <p:cNvPr id="5" name="Footer Placeholder 4"/>
          <p:cNvSpPr>
            <a:spLocks noGrp="1"/>
          </p:cNvSpPr>
          <p:nvPr>
            <p:ph type="ftr" sz="quarter" idx="11"/>
          </p:nvPr>
        </p:nvSpPr>
        <p:spPr/>
        <p:txBody>
          <a:bodyPr/>
          <a:lstStyle/>
          <a:p>
            <a:r>
              <a:rPr lang="en-US" dirty="0" smtClean="0"/>
              <a:t>Tài </a:t>
            </a:r>
            <a:r>
              <a:rPr lang="en-US" dirty="0" err="1" smtClean="0"/>
              <a:t>liệu</a:t>
            </a:r>
            <a:r>
              <a:rPr lang="en-US" dirty="0" smtClean="0"/>
              <a:t> </a:t>
            </a:r>
            <a:r>
              <a:rPr lang="en-US" dirty="0" err="1" smtClean="0"/>
              <a:t>ôn</a:t>
            </a:r>
            <a:r>
              <a:rPr lang="en-US" dirty="0" smtClean="0"/>
              <a:t> </a:t>
            </a:r>
            <a:r>
              <a:rPr lang="en-US" dirty="0" err="1" smtClean="0"/>
              <a:t>luyện</a:t>
            </a:r>
            <a:r>
              <a:rPr lang="en-US" dirty="0" smtClean="0"/>
              <a:t> IC3 GS4 Key Applications</a:t>
            </a:r>
            <a:endParaRPr lang="en-US" dirty="0"/>
          </a:p>
        </p:txBody>
      </p:sp>
      <p:sp>
        <p:nvSpPr>
          <p:cNvPr id="6" name="Slide Number Placeholder 5"/>
          <p:cNvSpPr>
            <a:spLocks noGrp="1"/>
          </p:cNvSpPr>
          <p:nvPr>
            <p:ph type="sldNum" sz="quarter" idx="12"/>
          </p:nvPr>
        </p:nvSpPr>
        <p:spPr/>
        <p:txBody>
          <a:bodyPr/>
          <a:lstStyle/>
          <a:p>
            <a:fld id="{C836B24B-26E6-4964-9CEA-B00D10D21279}"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142" y="43542"/>
            <a:ext cx="1005840" cy="1005840"/>
          </a:xfrm>
          <a:prstGeom prst="rect">
            <a:avLst/>
          </a:prstGeom>
        </p:spPr>
      </p:pic>
    </p:spTree>
    <p:extLst>
      <p:ext uri="{BB962C8B-B14F-4D97-AF65-F5344CB8AC3E}">
        <p14:creationId xmlns:p14="http://schemas.microsoft.com/office/powerpoint/2010/main" val="2097833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5/6/2016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 id="2147483725" r:id="rId7"/>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tmp"/><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tmp"/><Relationship Id="rId7" Type="http://schemas.openxmlformats.org/officeDocument/2006/relationships/image" Target="../media/image41.png"/><Relationship Id="rId2" Type="http://schemas.openxmlformats.org/officeDocument/2006/relationships/image" Target="../media/image36.tmp"/><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tmp"/></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5.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image" Target="../media/image55.tmp"/><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5.xml"/><Relationship Id="rId4" Type="http://schemas.openxmlformats.org/officeDocument/2006/relationships/image" Target="../media/image61.tmp"/></Relationships>
</file>

<file path=ppt/slides/_rels/slide32.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5.xml"/><Relationship Id="rId4" Type="http://schemas.openxmlformats.org/officeDocument/2006/relationships/image" Target="../media/image64.tmp"/></Relationships>
</file>

<file path=ppt/slides/_rels/slide33.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65.emf"/><Relationship Id="rId1" Type="http://schemas.openxmlformats.org/officeDocument/2006/relationships/slideLayout" Target="../slideLayouts/slideLayout5.xml"/><Relationship Id="rId4" Type="http://schemas.openxmlformats.org/officeDocument/2006/relationships/image" Target="../media/image67.emf"/></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tmp"/><Relationship Id="rId1" Type="http://schemas.openxmlformats.org/officeDocument/2006/relationships/slideLayout" Target="../slideLayouts/slideLayout6.xml"/><Relationship Id="rId4" Type="http://schemas.openxmlformats.org/officeDocument/2006/relationships/image" Target="../media/image74.tmp"/></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image" Target="../media/image75.tmp"/><Relationship Id="rId1" Type="http://schemas.openxmlformats.org/officeDocument/2006/relationships/slideLayout" Target="../slideLayouts/slideLayout6.xml"/><Relationship Id="rId4" Type="http://schemas.openxmlformats.org/officeDocument/2006/relationships/image" Target="../media/image77.tmp"/></Relationships>
</file>

<file path=ppt/slides/_rels/slide41.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image" Target="../media/image78.tmp"/><Relationship Id="rId1" Type="http://schemas.openxmlformats.org/officeDocument/2006/relationships/slideLayout" Target="../slideLayouts/slideLayout6.xml"/><Relationship Id="rId4" Type="http://schemas.openxmlformats.org/officeDocument/2006/relationships/image" Target="../media/image80.tmp"/></Relationships>
</file>

<file path=ppt/slides/_rels/slide42.xml.rels><?xml version="1.0" encoding="UTF-8" standalone="yes"?>
<Relationships xmlns="http://schemas.openxmlformats.org/package/2006/relationships"><Relationship Id="rId3" Type="http://schemas.openxmlformats.org/officeDocument/2006/relationships/image" Target="../media/image82.tmp"/><Relationship Id="rId2" Type="http://schemas.openxmlformats.org/officeDocument/2006/relationships/image" Target="../media/image81.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85.tmp"/><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tmp"/><Relationship Id="rId1" Type="http://schemas.openxmlformats.org/officeDocument/2006/relationships/slideLayout" Target="../slideLayouts/slideLayout6.xml"/><Relationship Id="rId4" Type="http://schemas.openxmlformats.org/officeDocument/2006/relationships/image" Target="../media/image88.tmp"/></Relationships>
</file>

<file path=ppt/slides/_rels/slide46.xml.rels><?xml version="1.0" encoding="UTF-8" standalone="yes"?>
<Relationships xmlns="http://schemas.openxmlformats.org/package/2006/relationships"><Relationship Id="rId2" Type="http://schemas.openxmlformats.org/officeDocument/2006/relationships/image" Target="../media/image89.tmp"/><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1.tmp"/><Relationship Id="rId2" Type="http://schemas.openxmlformats.org/officeDocument/2006/relationships/image" Target="../media/image90.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93.tmp"/><Relationship Id="rId2" Type="http://schemas.openxmlformats.org/officeDocument/2006/relationships/image" Target="../media/image92.tmp"/><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94.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50.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97.tmp"/><Relationship Id="rId2" Type="http://schemas.openxmlformats.org/officeDocument/2006/relationships/image" Target="../media/image96.tmp"/><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9.tmp"/><Relationship Id="rId2" Type="http://schemas.openxmlformats.org/officeDocument/2006/relationships/image" Target="../media/image98.tmp"/><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07368" y="5225968"/>
            <a:ext cx="4824536" cy="1515399"/>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002060"/>
              </a:buClr>
              <a:buSzPct val="80000"/>
              <a:buFont typeface="Wingdings" panose="05000000000000000000" pitchFamily="2" charset="2"/>
              <a:buNone/>
              <a:defRPr lang="en-US" sz="3200" kern="1200" baseline="0">
                <a:solidFill>
                  <a:schemeClr val="tx1">
                    <a:tint val="75000"/>
                  </a:schemeClr>
                </a:solidFill>
                <a:effectLst/>
                <a:latin typeface="+mj-lt"/>
                <a:ea typeface="+mn-ea"/>
                <a:cs typeface="Times New Roman" pitchFamily="18" charset="0"/>
              </a:defRPr>
            </a:lvl1pPr>
            <a:lvl2pPr marL="457200" indent="0" algn="ctr" defTabSz="914400" rtl="0" eaLnBrk="1" latinLnBrk="0" hangingPunct="1">
              <a:spcBef>
                <a:spcPct val="20000"/>
              </a:spcBef>
              <a:buClr>
                <a:srgbClr val="002060"/>
              </a:buClr>
              <a:buSzPct val="70000"/>
              <a:buFont typeface="Wingdings" panose="05000000000000000000" pitchFamily="2" charset="2"/>
              <a:buNone/>
              <a:defRPr lang="en-US" sz="3200" kern="1200">
                <a:solidFill>
                  <a:schemeClr val="tx1">
                    <a:tint val="75000"/>
                  </a:schemeClr>
                </a:solidFill>
                <a:latin typeface="+mj-lt"/>
                <a:ea typeface="+mn-ea"/>
                <a:cs typeface="Times New Roman" pitchFamily="18" charset="0"/>
              </a:defRPr>
            </a:lvl2pPr>
            <a:lvl3pPr marL="914400" indent="0" algn="ctr" defTabSz="914400" rtl="0" eaLnBrk="1" latinLnBrk="0" hangingPunct="1">
              <a:spcBef>
                <a:spcPct val="20000"/>
              </a:spcBef>
              <a:buClr>
                <a:srgbClr val="002060"/>
              </a:buClr>
              <a:buFont typeface="Wingdings" pitchFamily="2" charset="2"/>
              <a:buNone/>
              <a:defRPr lang="en-US" sz="2800" kern="1200" baseline="0">
                <a:solidFill>
                  <a:schemeClr val="tx1">
                    <a:tint val="75000"/>
                  </a:schemeClr>
                </a:solidFill>
                <a:latin typeface="+mj-lt"/>
                <a:ea typeface="+mn-ea"/>
                <a:cs typeface="Times New Roman" pitchFamily="18" charset="0"/>
              </a:defRPr>
            </a:lvl3pPr>
            <a:lvl4pPr marL="1371600" indent="0" algn="ctr" defTabSz="914400" rtl="0" eaLnBrk="1" latinLnBrk="0" hangingPunct="1">
              <a:spcBef>
                <a:spcPct val="20000"/>
              </a:spcBef>
              <a:buClr>
                <a:srgbClr val="002060"/>
              </a:buClr>
              <a:buFont typeface="Times New Roman" pitchFamily="18" charset="0"/>
              <a:buNone/>
              <a:defRPr lang="en-US" sz="2800" kern="1200">
                <a:solidFill>
                  <a:schemeClr val="tx1">
                    <a:tint val="75000"/>
                  </a:schemeClr>
                </a:solidFill>
                <a:latin typeface="+mj-lt"/>
                <a:ea typeface="+mn-ea"/>
                <a:cs typeface="Times New Roman" pitchFamily="18"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1800" dirty="0">
                <a:solidFill>
                  <a:schemeClr val="bg1"/>
                </a:solidFill>
                <a:latin typeface="+mn-lt"/>
              </a:rPr>
              <a:t>GV. </a:t>
            </a:r>
            <a:r>
              <a:rPr lang="en-US" sz="1800" dirty="0" err="1">
                <a:solidFill>
                  <a:schemeClr val="bg1"/>
                </a:solidFill>
                <a:latin typeface="+mn-lt"/>
              </a:rPr>
              <a:t>Nguyễn</a:t>
            </a:r>
            <a:r>
              <a:rPr lang="en-US" sz="1800" dirty="0">
                <a:solidFill>
                  <a:schemeClr val="bg1"/>
                </a:solidFill>
                <a:latin typeface="+mn-lt"/>
              </a:rPr>
              <a:t> </a:t>
            </a:r>
            <a:r>
              <a:rPr lang="en-US" sz="1800" dirty="0" err="1">
                <a:solidFill>
                  <a:schemeClr val="bg1"/>
                </a:solidFill>
                <a:latin typeface="+mn-lt"/>
              </a:rPr>
              <a:t>Phát</a:t>
            </a:r>
            <a:r>
              <a:rPr lang="en-US" sz="1800" dirty="0">
                <a:solidFill>
                  <a:schemeClr val="bg1"/>
                </a:solidFill>
                <a:latin typeface="+mn-lt"/>
              </a:rPr>
              <a:t> </a:t>
            </a:r>
            <a:r>
              <a:rPr lang="en-US" sz="1800" dirty="0" err="1">
                <a:solidFill>
                  <a:schemeClr val="bg1"/>
                </a:solidFill>
                <a:latin typeface="+mn-lt"/>
              </a:rPr>
              <a:t>Tài</a:t>
            </a:r>
            <a:endParaRPr lang="en-US" sz="1800" dirty="0">
              <a:solidFill>
                <a:schemeClr val="bg1"/>
              </a:solidFill>
              <a:latin typeface="+mn-lt"/>
            </a:endParaRPr>
          </a:p>
          <a:p>
            <a:pPr algn="l"/>
            <a:r>
              <a:rPr lang="en-US" sz="1600" i="1" dirty="0">
                <a:solidFill>
                  <a:schemeClr val="bg1"/>
                </a:solidFill>
                <a:latin typeface="+mn-lt"/>
              </a:rPr>
              <a:t>Master of </a:t>
            </a:r>
            <a:r>
              <a:rPr lang="en-US" sz="1600" i="1" dirty="0" smtClean="0">
                <a:solidFill>
                  <a:schemeClr val="bg1"/>
                </a:solidFill>
                <a:latin typeface="+mn-lt"/>
              </a:rPr>
              <a:t>Science (Asian Institute of Technology)</a:t>
            </a:r>
            <a:endParaRPr lang="en-US" sz="1600" i="1" dirty="0">
              <a:solidFill>
                <a:schemeClr val="bg1"/>
              </a:solidFill>
              <a:latin typeface="+mn-lt"/>
            </a:endParaRPr>
          </a:p>
          <a:p>
            <a:pPr algn="l"/>
            <a:r>
              <a:rPr lang="en-US" sz="1600" i="1" dirty="0">
                <a:solidFill>
                  <a:schemeClr val="bg1"/>
                </a:solidFill>
                <a:latin typeface="+mn-lt"/>
              </a:rPr>
              <a:t>Master of Microsoft Office </a:t>
            </a:r>
            <a:r>
              <a:rPr lang="en-US" sz="1600" i="1" dirty="0" smtClean="0">
                <a:solidFill>
                  <a:schemeClr val="bg1"/>
                </a:solidFill>
                <a:latin typeface="+mn-lt"/>
              </a:rPr>
              <a:t>Specialist 2010, 2013</a:t>
            </a:r>
            <a:endParaRPr lang="en-US" sz="1600" i="1" dirty="0">
              <a:solidFill>
                <a:schemeClr val="bg1"/>
              </a:solidFill>
              <a:latin typeface="+mn-lt"/>
            </a:endParaRPr>
          </a:p>
          <a:p>
            <a:pPr algn="l"/>
            <a:r>
              <a:rPr lang="en-US" sz="1600" i="1" dirty="0">
                <a:solidFill>
                  <a:schemeClr val="bg1"/>
                </a:solidFill>
                <a:latin typeface="+mn-lt"/>
              </a:rPr>
              <a:t>Microsoft Certified </a:t>
            </a:r>
            <a:r>
              <a:rPr lang="en-US" sz="1600" i="1" dirty="0" smtClean="0">
                <a:solidFill>
                  <a:schemeClr val="bg1"/>
                </a:solidFill>
                <a:latin typeface="+mn-lt"/>
              </a:rPr>
              <a:t>Trainer</a:t>
            </a:r>
          </a:p>
          <a:p>
            <a:pPr algn="l"/>
            <a:r>
              <a:rPr lang="en-US" sz="1600" i="1" dirty="0" smtClean="0">
                <a:solidFill>
                  <a:schemeClr val="bg1"/>
                </a:solidFill>
                <a:latin typeface="+mn-lt"/>
              </a:rPr>
              <a:t>IC3 GS4 Authorized Educator</a:t>
            </a:r>
            <a:endParaRPr lang="en-US" sz="1600" i="1" dirty="0">
              <a:solidFill>
                <a:schemeClr val="bg1"/>
              </a:solidFill>
              <a:latin typeface="+mn-lt"/>
            </a:endParaRPr>
          </a:p>
          <a:p>
            <a:pPr algn="l"/>
            <a:endParaRPr lang="en-US" sz="1800" i="1" dirty="0">
              <a:solidFill>
                <a:schemeClr val="bg1"/>
              </a:solidFill>
              <a:latin typeface="+mn-lt"/>
            </a:endParaRPr>
          </a:p>
        </p:txBody>
      </p:sp>
      <p:sp>
        <p:nvSpPr>
          <p:cNvPr id="5" name="Title 4"/>
          <p:cNvSpPr>
            <a:spLocks noGrp="1"/>
          </p:cNvSpPr>
          <p:nvPr>
            <p:ph type="ctrTitle"/>
          </p:nvPr>
        </p:nvSpPr>
        <p:spPr/>
        <p:txBody>
          <a:bodyPr/>
          <a:lstStyle/>
          <a:p>
            <a:r>
              <a:rPr lang="en-US" dirty="0" smtClean="0">
                <a:solidFill>
                  <a:schemeClr val="tx1"/>
                </a:solidFill>
              </a:rPr>
              <a:t>TÀI LIỆU GIẢNG DẠY </a:t>
            </a:r>
            <a:br>
              <a:rPr lang="en-US" dirty="0" smtClean="0">
                <a:solidFill>
                  <a:schemeClr val="tx1"/>
                </a:solidFill>
              </a:rPr>
            </a:br>
            <a:r>
              <a:rPr lang="en-US" dirty="0" smtClean="0">
                <a:solidFill>
                  <a:schemeClr val="tx1"/>
                </a:solidFill>
              </a:rPr>
              <a:t>IC3 GS4 SPARK</a:t>
            </a:r>
            <a:endParaRPr lang="en-US" dirty="0">
              <a:solidFill>
                <a:schemeClr val="tx1"/>
              </a:solidFill>
            </a:endParaRPr>
          </a:p>
        </p:txBody>
      </p:sp>
      <p:sp>
        <p:nvSpPr>
          <p:cNvPr id="6" name="Subtitle 5"/>
          <p:cNvSpPr>
            <a:spLocks noGrp="1"/>
          </p:cNvSpPr>
          <p:nvPr>
            <p:ph type="subTitle" idx="1"/>
          </p:nvPr>
        </p:nvSpPr>
        <p:spPr/>
        <p:txBody>
          <a:bodyPr/>
          <a:lstStyle/>
          <a:p>
            <a:r>
              <a:rPr lang="en-US" dirty="0" smtClean="0"/>
              <a:t>Key Applications</a:t>
            </a:r>
            <a:endParaRPr lang="en-US" dirty="0"/>
          </a:p>
        </p:txBody>
      </p:sp>
    </p:spTree>
    <p:extLst>
      <p:ext uri="{BB962C8B-B14F-4D97-AF65-F5344CB8AC3E}">
        <p14:creationId xmlns:p14="http://schemas.microsoft.com/office/powerpoint/2010/main" val="89614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Khởi động máy tính</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23" y="1436111"/>
            <a:ext cx="3624648" cy="2239514"/>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498" y="1499929"/>
            <a:ext cx="6293708" cy="2175696"/>
          </a:xfrm>
          <a:prstGeom prst="rect">
            <a:avLst/>
          </a:prstGeom>
        </p:spPr>
      </p:pic>
      <p:pic>
        <p:nvPicPr>
          <p:cNvPr id="9" name="Picture 8"/>
          <p:cNvPicPr>
            <a:picLocks noChangeAspect="1"/>
          </p:cNvPicPr>
          <p:nvPr/>
        </p:nvPicPr>
        <p:blipFill>
          <a:blip r:embed="rId4"/>
          <a:stretch>
            <a:fillRect/>
          </a:stretch>
        </p:blipFill>
        <p:spPr>
          <a:xfrm>
            <a:off x="2574382" y="4291537"/>
            <a:ext cx="7187456" cy="1219690"/>
          </a:xfrm>
          <a:prstGeom prst="rect">
            <a:avLst/>
          </a:prstGeom>
        </p:spPr>
      </p:pic>
    </p:spTree>
    <p:extLst>
      <p:ext uri="{BB962C8B-B14F-4D97-AF65-F5344CB8AC3E}">
        <p14:creationId xmlns:p14="http://schemas.microsoft.com/office/powerpoint/2010/main" val="847437576"/>
      </p:ext>
    </p:extLst>
  </p:cSld>
  <p:clrMapOvr>
    <a:masterClrMapping/>
  </p:clrMapOvr>
  <p:transition spd="slow">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Các bước cấp nguồn cho máy </a:t>
            </a:r>
            <a:r>
              <a:rPr lang="vi-VN" smtClean="0"/>
              <a:t>tính</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755" y="2039873"/>
            <a:ext cx="8056710" cy="2743200"/>
          </a:xfrm>
          <a:prstGeom prst="rect">
            <a:avLst/>
          </a:prstGeom>
        </p:spPr>
      </p:pic>
    </p:spTree>
    <p:extLst>
      <p:ext uri="{BB962C8B-B14F-4D97-AF65-F5344CB8AC3E}">
        <p14:creationId xmlns:p14="http://schemas.microsoft.com/office/powerpoint/2010/main" val="2474271834"/>
      </p:ext>
    </p:extLst>
  </p:cSld>
  <p:clrMapOvr>
    <a:masterClrMapping/>
  </p:clrMapOvr>
  <p:transition spd="slow">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Các bước cấp nguồn cho máy </a:t>
            </a:r>
            <a:r>
              <a:rPr lang="vi-VN" smtClean="0"/>
              <a:t>tính</a:t>
            </a:r>
            <a:endParaRPr lang="en-US"/>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047" y="1317986"/>
            <a:ext cx="5840172" cy="4366015"/>
          </a:xfrm>
          <a:prstGeom prst="rect">
            <a:avLst/>
          </a:prstGeom>
        </p:spPr>
      </p:pic>
    </p:spTree>
    <p:extLst>
      <p:ext uri="{BB962C8B-B14F-4D97-AF65-F5344CB8AC3E}">
        <p14:creationId xmlns:p14="http://schemas.microsoft.com/office/powerpoint/2010/main" val="3385378158"/>
      </p:ext>
    </p:extLst>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Thoát khỏi máy tính đúng cách</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26" y="2750837"/>
            <a:ext cx="2486372" cy="2543530"/>
          </a:xfrm>
          <a:prstGeom prst="rect">
            <a:avLst/>
          </a:prstGeom>
        </p:spPr>
      </p:pic>
      <p:sp>
        <p:nvSpPr>
          <p:cNvPr id="11" name="Rectangle 10"/>
          <p:cNvSpPr/>
          <p:nvPr/>
        </p:nvSpPr>
        <p:spPr>
          <a:xfrm>
            <a:off x="1275744" y="1494260"/>
            <a:ext cx="9839505" cy="769441"/>
          </a:xfrm>
          <a:prstGeom prst="rect">
            <a:avLst/>
          </a:prstGeom>
        </p:spPr>
        <p:txBody>
          <a:bodyPr wrap="square">
            <a:spAutoFit/>
          </a:bodyPr>
          <a:lstStyle/>
          <a:p>
            <a:pPr algn="ctr"/>
            <a:r>
              <a:rPr lang="en-US" sz="2200" b="1" dirty="0" err="1">
                <a:solidFill>
                  <a:schemeClr val="bg2"/>
                </a:solidFill>
              </a:rPr>
              <a:t>Trong</a:t>
            </a:r>
            <a:r>
              <a:rPr lang="en-US" sz="2200" b="1" dirty="0">
                <a:solidFill>
                  <a:schemeClr val="bg2"/>
                </a:solidFill>
              </a:rPr>
              <a:t> Windows 7, </a:t>
            </a:r>
            <a:r>
              <a:rPr lang="en-US" sz="2200" b="1" dirty="0" err="1">
                <a:solidFill>
                  <a:schemeClr val="bg2"/>
                </a:solidFill>
              </a:rPr>
              <a:t>bạn</a:t>
            </a:r>
            <a:r>
              <a:rPr lang="en-US" sz="2200" b="1" dirty="0">
                <a:solidFill>
                  <a:schemeClr val="bg2"/>
                </a:solidFill>
              </a:rPr>
              <a:t> </a:t>
            </a:r>
            <a:r>
              <a:rPr lang="en-US" sz="2200" b="1" dirty="0" err="1">
                <a:solidFill>
                  <a:schemeClr val="bg2"/>
                </a:solidFill>
              </a:rPr>
              <a:t>nhấp</a:t>
            </a:r>
            <a:r>
              <a:rPr lang="en-US" sz="2200" b="1" dirty="0">
                <a:solidFill>
                  <a:schemeClr val="bg2"/>
                </a:solidFill>
              </a:rPr>
              <a:t> </a:t>
            </a:r>
            <a:r>
              <a:rPr lang="en-US" sz="2200" b="1" dirty="0" err="1">
                <a:solidFill>
                  <a:schemeClr val="bg2"/>
                </a:solidFill>
              </a:rPr>
              <a:t>vào</a:t>
            </a:r>
            <a:r>
              <a:rPr lang="en-US" sz="2200" b="1" dirty="0">
                <a:solidFill>
                  <a:schemeClr val="bg2"/>
                </a:solidFill>
              </a:rPr>
              <a:t> </a:t>
            </a:r>
            <a:r>
              <a:rPr lang="en-US" sz="2200" b="1" dirty="0" err="1">
                <a:solidFill>
                  <a:schemeClr val="bg2"/>
                </a:solidFill>
              </a:rPr>
              <a:t>nút</a:t>
            </a:r>
            <a:r>
              <a:rPr lang="en-US" sz="2200" b="1" dirty="0">
                <a:solidFill>
                  <a:schemeClr val="bg2"/>
                </a:solidFill>
              </a:rPr>
              <a:t> Start </a:t>
            </a:r>
            <a:r>
              <a:rPr lang="en-US" sz="2200" b="1" dirty="0" err="1">
                <a:solidFill>
                  <a:schemeClr val="bg2"/>
                </a:solidFill>
              </a:rPr>
              <a:t>để</a:t>
            </a:r>
            <a:r>
              <a:rPr lang="en-US" sz="2200" b="1" dirty="0">
                <a:solidFill>
                  <a:schemeClr val="bg2"/>
                </a:solidFill>
              </a:rPr>
              <a:t> </a:t>
            </a:r>
            <a:r>
              <a:rPr lang="en-US" sz="2200" b="1" dirty="0" err="1">
                <a:solidFill>
                  <a:schemeClr val="bg2"/>
                </a:solidFill>
              </a:rPr>
              <a:t>truy</a:t>
            </a:r>
            <a:r>
              <a:rPr lang="en-US" sz="2200" b="1" dirty="0">
                <a:solidFill>
                  <a:schemeClr val="bg2"/>
                </a:solidFill>
              </a:rPr>
              <a:t> </a:t>
            </a:r>
            <a:r>
              <a:rPr lang="en-US" sz="2200" b="1" dirty="0" err="1">
                <a:solidFill>
                  <a:schemeClr val="bg2"/>
                </a:solidFill>
              </a:rPr>
              <a:t>cập</a:t>
            </a:r>
            <a:r>
              <a:rPr lang="en-US" sz="2200" b="1" dirty="0">
                <a:solidFill>
                  <a:schemeClr val="bg2"/>
                </a:solidFill>
              </a:rPr>
              <a:t> </a:t>
            </a:r>
            <a:r>
              <a:rPr lang="en-US" sz="2200" b="1" dirty="0" err="1">
                <a:solidFill>
                  <a:schemeClr val="bg2"/>
                </a:solidFill>
              </a:rPr>
              <a:t>vào</a:t>
            </a:r>
            <a:r>
              <a:rPr lang="en-US" sz="2200" b="1" dirty="0">
                <a:solidFill>
                  <a:schemeClr val="bg2"/>
                </a:solidFill>
              </a:rPr>
              <a:t> </a:t>
            </a:r>
            <a:r>
              <a:rPr lang="en-US" sz="2200" b="1" dirty="0" err="1">
                <a:solidFill>
                  <a:schemeClr val="bg2"/>
                </a:solidFill>
              </a:rPr>
              <a:t>các</a:t>
            </a:r>
            <a:r>
              <a:rPr lang="en-US" sz="2200" b="1" dirty="0">
                <a:solidFill>
                  <a:schemeClr val="bg2"/>
                </a:solidFill>
              </a:rPr>
              <a:t> </a:t>
            </a:r>
            <a:r>
              <a:rPr lang="en-US" sz="2200" b="1" dirty="0" err="1">
                <a:solidFill>
                  <a:schemeClr val="bg2"/>
                </a:solidFill>
              </a:rPr>
              <a:t>tùy</a:t>
            </a:r>
            <a:r>
              <a:rPr lang="en-US" sz="2200" b="1" dirty="0">
                <a:solidFill>
                  <a:schemeClr val="bg2"/>
                </a:solidFill>
              </a:rPr>
              <a:t> </a:t>
            </a:r>
            <a:r>
              <a:rPr lang="en-US" sz="2200" b="1" dirty="0" err="1">
                <a:solidFill>
                  <a:schemeClr val="bg2"/>
                </a:solidFill>
              </a:rPr>
              <a:t>chọn</a:t>
            </a:r>
            <a:r>
              <a:rPr lang="en-US" sz="2200" b="1" dirty="0">
                <a:solidFill>
                  <a:schemeClr val="bg2"/>
                </a:solidFill>
              </a:rPr>
              <a:t> </a:t>
            </a:r>
            <a:r>
              <a:rPr lang="en-US" sz="2200" b="1" dirty="0" err="1">
                <a:solidFill>
                  <a:schemeClr val="bg2"/>
                </a:solidFill>
              </a:rPr>
              <a:t>tắt</a:t>
            </a:r>
            <a:r>
              <a:rPr lang="en-US" sz="2200" b="1" dirty="0">
                <a:solidFill>
                  <a:schemeClr val="bg2"/>
                </a:solidFill>
              </a:rPr>
              <a:t> </a:t>
            </a:r>
            <a:r>
              <a:rPr lang="en-US" sz="2200" b="1" dirty="0" err="1">
                <a:solidFill>
                  <a:schemeClr val="bg2"/>
                </a:solidFill>
              </a:rPr>
              <a:t>máy</a:t>
            </a:r>
            <a:r>
              <a:rPr lang="en-US" sz="2200" b="1" dirty="0">
                <a:solidFill>
                  <a:schemeClr val="bg2"/>
                </a:solidFill>
              </a:rPr>
              <a:t> </a:t>
            </a:r>
            <a:r>
              <a:rPr lang="en-US" sz="2200" b="1" dirty="0" err="1">
                <a:solidFill>
                  <a:schemeClr val="bg2"/>
                </a:solidFill>
              </a:rPr>
              <a:t>tính</a:t>
            </a:r>
            <a:r>
              <a:rPr lang="en-US" sz="2200" b="1" dirty="0">
                <a:solidFill>
                  <a:schemeClr val="bg2"/>
                </a:solidFill>
              </a:rPr>
              <a:t> (Shut Down). </a:t>
            </a:r>
          </a:p>
        </p:txBody>
      </p:sp>
      <p:grpSp>
        <p:nvGrpSpPr>
          <p:cNvPr id="3" name="Group 4"/>
          <p:cNvGrpSpPr>
            <a:grpSpLocks noChangeAspect="1"/>
          </p:cNvGrpSpPr>
          <p:nvPr/>
        </p:nvGrpSpPr>
        <p:grpSpPr bwMode="auto">
          <a:xfrm>
            <a:off x="3187348" y="3517808"/>
            <a:ext cx="8772527" cy="1541463"/>
            <a:chOff x="2256" y="2199"/>
            <a:chExt cx="5526" cy="971"/>
          </a:xfrm>
        </p:grpSpPr>
        <p:sp>
          <p:nvSpPr>
            <p:cNvPr id="4" name="AutoShape 3"/>
            <p:cNvSpPr>
              <a:spLocks noChangeAspect="1" noChangeArrowheads="1" noTextEdit="1"/>
            </p:cNvSpPr>
            <p:nvPr/>
          </p:nvSpPr>
          <p:spPr bwMode="auto">
            <a:xfrm>
              <a:off x="2256" y="2251"/>
              <a:ext cx="5137"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2690" y="2248"/>
              <a:ext cx="5092" cy="870"/>
            </a:xfrm>
            <a:custGeom>
              <a:avLst/>
              <a:gdLst>
                <a:gd name="T0" fmla="*/ 4703 w 4703"/>
                <a:gd name="T1" fmla="*/ 862 h 870"/>
                <a:gd name="T2" fmla="*/ 0 w 4703"/>
                <a:gd name="T3" fmla="*/ 870 h 870"/>
                <a:gd name="T4" fmla="*/ 0 w 4703"/>
                <a:gd name="T5" fmla="*/ 0 h 870"/>
                <a:gd name="T6" fmla="*/ 4703 w 4703"/>
                <a:gd name="T7" fmla="*/ 0 h 870"/>
                <a:gd name="T8" fmla="*/ 4703 w 4703"/>
                <a:gd name="T9" fmla="*/ 862 h 870"/>
              </a:gdLst>
              <a:ahLst/>
              <a:cxnLst>
                <a:cxn ang="0">
                  <a:pos x="T0" y="T1"/>
                </a:cxn>
                <a:cxn ang="0">
                  <a:pos x="T2" y="T3"/>
                </a:cxn>
                <a:cxn ang="0">
                  <a:pos x="T4" y="T5"/>
                </a:cxn>
                <a:cxn ang="0">
                  <a:pos x="T6" y="T7"/>
                </a:cxn>
                <a:cxn ang="0">
                  <a:pos x="T8" y="T9"/>
                </a:cxn>
              </a:cxnLst>
              <a:rect l="0" t="0" r="r" b="b"/>
              <a:pathLst>
                <a:path w="4703" h="870">
                  <a:moveTo>
                    <a:pt x="4703" y="862"/>
                  </a:moveTo>
                  <a:lnTo>
                    <a:pt x="0" y="870"/>
                  </a:lnTo>
                  <a:lnTo>
                    <a:pt x="0" y="0"/>
                  </a:lnTo>
                  <a:lnTo>
                    <a:pt x="4703" y="0"/>
                  </a:lnTo>
                  <a:lnTo>
                    <a:pt x="4703" y="862"/>
                  </a:lnTo>
                  <a:close/>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2259" y="2199"/>
              <a:ext cx="964" cy="971"/>
            </a:xfrm>
            <a:custGeom>
              <a:avLst/>
              <a:gdLst>
                <a:gd name="T0" fmla="*/ 26 w 371"/>
                <a:gd name="T1" fmla="*/ 234 h 371"/>
                <a:gd name="T2" fmla="*/ 234 w 371"/>
                <a:gd name="T3" fmla="*/ 344 h 371"/>
                <a:gd name="T4" fmla="*/ 344 w 371"/>
                <a:gd name="T5" fmla="*/ 137 h 371"/>
                <a:gd name="T6" fmla="*/ 137 w 371"/>
                <a:gd name="T7" fmla="*/ 26 h 371"/>
                <a:gd name="T8" fmla="*/ 26 w 371"/>
                <a:gd name="T9" fmla="*/ 234 h 371"/>
              </a:gdLst>
              <a:ahLst/>
              <a:cxnLst>
                <a:cxn ang="0">
                  <a:pos x="T0" y="T1"/>
                </a:cxn>
                <a:cxn ang="0">
                  <a:pos x="T2" y="T3"/>
                </a:cxn>
                <a:cxn ang="0">
                  <a:pos x="T4" y="T5"/>
                </a:cxn>
                <a:cxn ang="0">
                  <a:pos x="T6" y="T7"/>
                </a:cxn>
                <a:cxn ang="0">
                  <a:pos x="T8" y="T9"/>
                </a:cxn>
              </a:cxnLst>
              <a:rect l="0" t="0" r="r" b="b"/>
              <a:pathLst>
                <a:path w="371" h="371">
                  <a:moveTo>
                    <a:pt x="26" y="234"/>
                  </a:moveTo>
                  <a:cubicBezTo>
                    <a:pt x="53" y="321"/>
                    <a:pt x="146" y="371"/>
                    <a:pt x="234" y="344"/>
                  </a:cubicBezTo>
                  <a:cubicBezTo>
                    <a:pt x="321" y="317"/>
                    <a:pt x="371" y="224"/>
                    <a:pt x="344" y="137"/>
                  </a:cubicBezTo>
                  <a:cubicBezTo>
                    <a:pt x="317" y="49"/>
                    <a:pt x="224" y="0"/>
                    <a:pt x="137" y="26"/>
                  </a:cubicBezTo>
                  <a:cubicBezTo>
                    <a:pt x="49" y="53"/>
                    <a:pt x="0" y="146"/>
                    <a:pt x="26" y="2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246"/>
              <a:ext cx="920"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2246"/>
              <a:ext cx="91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3" y="2345"/>
              <a:ext cx="670"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10"/>
            <p:cNvSpPr>
              <a:spLocks/>
            </p:cNvSpPr>
            <p:nvPr/>
          </p:nvSpPr>
          <p:spPr bwMode="auto">
            <a:xfrm>
              <a:off x="2573" y="2521"/>
              <a:ext cx="226" cy="288"/>
            </a:xfrm>
            <a:custGeom>
              <a:avLst/>
              <a:gdLst>
                <a:gd name="T0" fmla="*/ 4 w 87"/>
                <a:gd name="T1" fmla="*/ 105 h 110"/>
                <a:gd name="T2" fmla="*/ 36 w 87"/>
                <a:gd name="T3" fmla="*/ 50 h 110"/>
                <a:gd name="T4" fmla="*/ 35 w 87"/>
                <a:gd name="T5" fmla="*/ 40 h 110"/>
                <a:gd name="T6" fmla="*/ 48 w 87"/>
                <a:gd name="T7" fmla="*/ 36 h 110"/>
                <a:gd name="T8" fmla="*/ 51 w 87"/>
                <a:gd name="T9" fmla="*/ 49 h 110"/>
                <a:gd name="T10" fmla="*/ 42 w 87"/>
                <a:gd name="T11" fmla="*/ 54 h 110"/>
                <a:gd name="T12" fmla="*/ 11 w 87"/>
                <a:gd name="T13" fmla="*/ 108 h 110"/>
                <a:gd name="T14" fmla="*/ 15 w 87"/>
                <a:gd name="T15" fmla="*/ 110 h 110"/>
                <a:gd name="T16" fmla="*/ 76 w 87"/>
                <a:gd name="T17" fmla="*/ 67 h 110"/>
                <a:gd name="T18" fmla="*/ 82 w 87"/>
                <a:gd name="T19" fmla="*/ 58 h 110"/>
                <a:gd name="T20" fmla="*/ 82 w 87"/>
                <a:gd name="T21" fmla="*/ 56 h 110"/>
                <a:gd name="T22" fmla="*/ 87 w 87"/>
                <a:gd name="T23" fmla="*/ 32 h 110"/>
                <a:gd name="T24" fmla="*/ 32 w 87"/>
                <a:gd name="T25" fmla="*/ 0 h 110"/>
                <a:gd name="T26" fmla="*/ 14 w 87"/>
                <a:gd name="T27" fmla="*/ 16 h 110"/>
                <a:gd name="T28" fmla="*/ 12 w 87"/>
                <a:gd name="T29" fmla="*/ 17 h 110"/>
                <a:gd name="T30" fmla="*/ 7 w 87"/>
                <a:gd name="T31" fmla="*/ 28 h 110"/>
                <a:gd name="T32" fmla="*/ 0 w 87"/>
                <a:gd name="T33" fmla="*/ 102 h 110"/>
                <a:gd name="T34" fmla="*/ 4 w 87"/>
                <a:gd name="T35"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10">
                  <a:moveTo>
                    <a:pt x="4" y="105"/>
                  </a:moveTo>
                  <a:cubicBezTo>
                    <a:pt x="36" y="50"/>
                    <a:pt x="36" y="50"/>
                    <a:pt x="36" y="50"/>
                  </a:cubicBezTo>
                  <a:cubicBezTo>
                    <a:pt x="33" y="47"/>
                    <a:pt x="33" y="43"/>
                    <a:pt x="35" y="40"/>
                  </a:cubicBezTo>
                  <a:cubicBezTo>
                    <a:pt x="38" y="35"/>
                    <a:pt x="43" y="33"/>
                    <a:pt x="48" y="36"/>
                  </a:cubicBezTo>
                  <a:cubicBezTo>
                    <a:pt x="53" y="39"/>
                    <a:pt x="54" y="45"/>
                    <a:pt x="51" y="49"/>
                  </a:cubicBezTo>
                  <a:cubicBezTo>
                    <a:pt x="49" y="53"/>
                    <a:pt x="46" y="54"/>
                    <a:pt x="42" y="54"/>
                  </a:cubicBezTo>
                  <a:cubicBezTo>
                    <a:pt x="11" y="108"/>
                    <a:pt x="11" y="108"/>
                    <a:pt x="11" y="108"/>
                  </a:cubicBezTo>
                  <a:cubicBezTo>
                    <a:pt x="15" y="110"/>
                    <a:pt x="15" y="110"/>
                    <a:pt x="15" y="110"/>
                  </a:cubicBezTo>
                  <a:cubicBezTo>
                    <a:pt x="31" y="91"/>
                    <a:pt x="52" y="76"/>
                    <a:pt x="76" y="67"/>
                  </a:cubicBezTo>
                  <a:cubicBezTo>
                    <a:pt x="80" y="66"/>
                    <a:pt x="82" y="62"/>
                    <a:pt x="82" y="58"/>
                  </a:cubicBezTo>
                  <a:cubicBezTo>
                    <a:pt x="82" y="57"/>
                    <a:pt x="82" y="57"/>
                    <a:pt x="82" y="56"/>
                  </a:cubicBezTo>
                  <a:cubicBezTo>
                    <a:pt x="82" y="49"/>
                    <a:pt x="84" y="39"/>
                    <a:pt x="87" y="32"/>
                  </a:cubicBezTo>
                  <a:cubicBezTo>
                    <a:pt x="32" y="0"/>
                    <a:pt x="32" y="0"/>
                    <a:pt x="32" y="0"/>
                  </a:cubicBezTo>
                  <a:cubicBezTo>
                    <a:pt x="28" y="6"/>
                    <a:pt x="20" y="13"/>
                    <a:pt x="14" y="16"/>
                  </a:cubicBezTo>
                  <a:cubicBezTo>
                    <a:pt x="13" y="17"/>
                    <a:pt x="12" y="17"/>
                    <a:pt x="12" y="17"/>
                  </a:cubicBezTo>
                  <a:cubicBezTo>
                    <a:pt x="8" y="19"/>
                    <a:pt x="6" y="24"/>
                    <a:pt x="7" y="28"/>
                  </a:cubicBezTo>
                  <a:cubicBezTo>
                    <a:pt x="11" y="52"/>
                    <a:pt x="9" y="78"/>
                    <a:pt x="0" y="102"/>
                  </a:cubicBezTo>
                  <a:lnTo>
                    <a:pt x="4"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2646" y="2455"/>
              <a:ext cx="202" cy="144"/>
            </a:xfrm>
            <a:custGeom>
              <a:avLst/>
              <a:gdLst>
                <a:gd name="T0" fmla="*/ 9 w 78"/>
                <a:gd name="T1" fmla="*/ 20 h 55"/>
                <a:gd name="T2" fmla="*/ 61 w 78"/>
                <a:gd name="T3" fmla="*/ 50 h 55"/>
                <a:gd name="T4" fmla="*/ 69 w 78"/>
                <a:gd name="T5" fmla="*/ 36 h 55"/>
                <a:gd name="T6" fmla="*/ 58 w 78"/>
                <a:gd name="T7" fmla="*/ 29 h 55"/>
                <a:gd name="T8" fmla="*/ 18 w 78"/>
                <a:gd name="T9" fmla="*/ 6 h 55"/>
                <a:gd name="T10" fmla="*/ 9 w 78"/>
                <a:gd name="T11" fmla="*/ 20 h 55"/>
              </a:gdLst>
              <a:ahLst/>
              <a:cxnLst>
                <a:cxn ang="0">
                  <a:pos x="T0" y="T1"/>
                </a:cxn>
                <a:cxn ang="0">
                  <a:pos x="T2" y="T3"/>
                </a:cxn>
                <a:cxn ang="0">
                  <a:pos x="T4" y="T5"/>
                </a:cxn>
                <a:cxn ang="0">
                  <a:pos x="T6" y="T7"/>
                </a:cxn>
                <a:cxn ang="0">
                  <a:pos x="T8" y="T9"/>
                </a:cxn>
                <a:cxn ang="0">
                  <a:pos x="T10" y="T11"/>
                </a:cxn>
              </a:cxnLst>
              <a:rect l="0" t="0" r="r" b="b"/>
              <a:pathLst>
                <a:path w="78" h="55">
                  <a:moveTo>
                    <a:pt x="9" y="20"/>
                  </a:moveTo>
                  <a:cubicBezTo>
                    <a:pt x="61" y="50"/>
                    <a:pt x="61" y="50"/>
                    <a:pt x="61" y="50"/>
                  </a:cubicBezTo>
                  <a:cubicBezTo>
                    <a:pt x="70" y="55"/>
                    <a:pt x="78" y="41"/>
                    <a:pt x="69" y="36"/>
                  </a:cubicBezTo>
                  <a:cubicBezTo>
                    <a:pt x="58" y="29"/>
                    <a:pt x="58" y="29"/>
                    <a:pt x="58" y="29"/>
                  </a:cubicBezTo>
                  <a:cubicBezTo>
                    <a:pt x="18" y="6"/>
                    <a:pt x="18" y="6"/>
                    <a:pt x="18" y="6"/>
                  </a:cubicBezTo>
                  <a:cubicBezTo>
                    <a:pt x="8" y="0"/>
                    <a:pt x="0" y="15"/>
                    <a:pt x="9"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2544" y="2830"/>
              <a:ext cx="310" cy="31"/>
            </a:xfrm>
            <a:custGeom>
              <a:avLst/>
              <a:gdLst>
                <a:gd name="T0" fmla="*/ 111 w 119"/>
                <a:gd name="T1" fmla="*/ 0 h 12"/>
                <a:gd name="T2" fmla="*/ 8 w 119"/>
                <a:gd name="T3" fmla="*/ 0 h 12"/>
                <a:gd name="T4" fmla="*/ 8 w 119"/>
                <a:gd name="T5" fmla="*/ 12 h 12"/>
                <a:gd name="T6" fmla="*/ 111 w 119"/>
                <a:gd name="T7" fmla="*/ 12 h 12"/>
                <a:gd name="T8" fmla="*/ 111 w 119"/>
                <a:gd name="T9" fmla="*/ 0 h 12"/>
              </a:gdLst>
              <a:ahLst/>
              <a:cxnLst>
                <a:cxn ang="0">
                  <a:pos x="T0" y="T1"/>
                </a:cxn>
                <a:cxn ang="0">
                  <a:pos x="T2" y="T3"/>
                </a:cxn>
                <a:cxn ang="0">
                  <a:pos x="T4" y="T5"/>
                </a:cxn>
                <a:cxn ang="0">
                  <a:pos x="T6" y="T7"/>
                </a:cxn>
                <a:cxn ang="0">
                  <a:pos x="T8" y="T9"/>
                </a:cxn>
              </a:cxnLst>
              <a:rect l="0" t="0" r="r" b="b"/>
              <a:pathLst>
                <a:path w="119" h="12">
                  <a:moveTo>
                    <a:pt x="111" y="0"/>
                  </a:moveTo>
                  <a:cubicBezTo>
                    <a:pt x="8" y="0"/>
                    <a:pt x="8" y="0"/>
                    <a:pt x="8" y="0"/>
                  </a:cubicBezTo>
                  <a:cubicBezTo>
                    <a:pt x="0" y="0"/>
                    <a:pt x="0" y="12"/>
                    <a:pt x="8" y="12"/>
                  </a:cubicBezTo>
                  <a:cubicBezTo>
                    <a:pt x="111" y="12"/>
                    <a:pt x="111" y="12"/>
                    <a:pt x="111" y="12"/>
                  </a:cubicBezTo>
                  <a:cubicBezTo>
                    <a:pt x="119" y="12"/>
                    <a:pt x="119" y="0"/>
                    <a:pt x="11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3"/>
            <p:cNvSpPr>
              <a:spLocks noChangeArrowheads="1"/>
            </p:cNvSpPr>
            <p:nvPr/>
          </p:nvSpPr>
          <p:spPr bwMode="auto">
            <a:xfrm>
              <a:off x="3221" y="2479"/>
              <a:ext cx="98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smtClean="0">
                  <a:ln>
                    <a:noFill/>
                  </a:ln>
                  <a:solidFill>
                    <a:srgbClr val="000000"/>
                  </a:solidFill>
                  <a:effectLst/>
                  <a:latin typeface="UTM Duepuntozero" charset="0"/>
                </a:rPr>
                <a:t>Chú ý</a:t>
              </a:r>
              <a:endParaRPr kumimoji="0" lang="en-US" sz="4400" b="0" i="0" u="none" strike="noStrike" cap="none" normalizeH="0" baseline="0" smtClean="0">
                <a:ln>
                  <a:noFill/>
                </a:ln>
                <a:solidFill>
                  <a:schemeClr val="tx1"/>
                </a:solidFill>
                <a:effectLst/>
              </a:endParaRPr>
            </a:p>
          </p:txBody>
        </p:sp>
        <p:sp>
          <p:nvSpPr>
            <p:cNvPr id="14" name="Rectangle 14"/>
            <p:cNvSpPr>
              <a:spLocks noChangeArrowheads="1"/>
            </p:cNvSpPr>
            <p:nvPr/>
          </p:nvSpPr>
          <p:spPr bwMode="auto">
            <a:xfrm>
              <a:off x="4204" y="2417"/>
              <a:ext cx="357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UTM Duepuntozero" charset="0"/>
                </a:rPr>
                <a:t>Trước khi tắt máy tính, bạn cần đóng các tập tin và các</a:t>
              </a:r>
            </a:p>
            <a:p>
              <a:pPr marL="0" marR="0" lvl="0" indent="0" algn="l" defTabSz="914400" rtl="0" eaLnBrk="0" fontAlgn="base" latinLnBrk="0" hangingPunct="0">
                <a:lnSpc>
                  <a:spcPct val="100000"/>
                </a:lnSpc>
                <a:spcBef>
                  <a:spcPct val="0"/>
                </a:spcBef>
                <a:spcAft>
                  <a:spcPct val="0"/>
                </a:spcAft>
                <a:buClrTx/>
                <a:buSzTx/>
                <a:buFontTx/>
                <a:buNone/>
                <a:tabLst/>
              </a:pPr>
              <a:r>
                <a:rPr lang="en-US" smtClean="0">
                  <a:solidFill>
                    <a:srgbClr val="FFFFFF"/>
                  </a:solidFill>
                  <a:latin typeface="UTM Duepuntozero" charset="0"/>
                </a:rPr>
                <a:t>Chương trình đang mở. Điều này giúp các tập tin không</a:t>
              </a:r>
            </a:p>
            <a:p>
              <a:pPr marL="0" marR="0" lvl="0" indent="0" algn="l" defTabSz="914400" rtl="0" eaLnBrk="0" fontAlgn="base" latinLnBrk="0" hangingPunct="0">
                <a:lnSpc>
                  <a:spcPct val="100000"/>
                </a:lnSpc>
                <a:spcBef>
                  <a:spcPct val="0"/>
                </a:spcBef>
                <a:spcAft>
                  <a:spcPct val="0"/>
                </a:spcAft>
                <a:buClrTx/>
                <a:buSzTx/>
                <a:buFontTx/>
                <a:buNone/>
                <a:tabLst/>
              </a:pPr>
              <a:r>
                <a:rPr lang="en-US" smtClean="0">
                  <a:solidFill>
                    <a:srgbClr val="FFFFFF"/>
                  </a:solidFill>
                  <a:latin typeface="UTM Duepuntozero" charset="0"/>
                </a:rPr>
                <a:t>bị hỏng hoặc mất</a:t>
              </a:r>
              <a:endParaRPr kumimoji="0" lang="en-US" sz="1800" b="0" i="0" u="none" strike="noStrike" cap="none" normalizeH="0" baseline="0" smtClean="0">
                <a:ln>
                  <a:noFill/>
                </a:ln>
                <a:solidFill>
                  <a:srgbClr val="FFFFFF"/>
                </a:solidFill>
                <a:effectLst/>
                <a:latin typeface="UTM Duepuntozero" charset="0"/>
              </a:endParaRPr>
            </a:p>
          </p:txBody>
        </p:sp>
      </p:grpSp>
    </p:spTree>
    <p:extLst>
      <p:ext uri="{BB962C8B-B14F-4D97-AF65-F5344CB8AC3E}">
        <p14:creationId xmlns:p14="http://schemas.microsoft.com/office/powerpoint/2010/main" val="326733074"/>
      </p:ext>
    </p:extLst>
  </p:cSld>
  <p:clrMapOvr>
    <a:masterClrMapping/>
  </p:clrMapOvr>
  <p:transition spd="slow">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Thoát khỏi máy tính đúng cách</a:t>
            </a:r>
          </a:p>
        </p:txBody>
      </p:sp>
      <p:pic>
        <p:nvPicPr>
          <p:cNvPr id="4" name="Picture 3"/>
          <p:cNvPicPr>
            <a:picLocks noChangeAspect="1"/>
          </p:cNvPicPr>
          <p:nvPr/>
        </p:nvPicPr>
        <p:blipFill rotWithShape="1">
          <a:blip r:embed="rId2"/>
          <a:srcRect b="49923"/>
          <a:stretch/>
        </p:blipFill>
        <p:spPr>
          <a:xfrm>
            <a:off x="369579" y="1805718"/>
            <a:ext cx="5748175" cy="3734469"/>
          </a:xfrm>
          <a:prstGeom prst="rect">
            <a:avLst/>
          </a:prstGeom>
        </p:spPr>
      </p:pic>
      <p:pic>
        <p:nvPicPr>
          <p:cNvPr id="5" name="Picture 4"/>
          <p:cNvPicPr>
            <a:picLocks noChangeAspect="1"/>
          </p:cNvPicPr>
          <p:nvPr/>
        </p:nvPicPr>
        <p:blipFill rotWithShape="1">
          <a:blip r:embed="rId2"/>
          <a:srcRect t="49046"/>
          <a:stretch/>
        </p:blipFill>
        <p:spPr>
          <a:xfrm>
            <a:off x="6303005" y="1805718"/>
            <a:ext cx="5649244" cy="3734469"/>
          </a:xfrm>
          <a:prstGeom prst="rect">
            <a:avLst/>
          </a:prstGeom>
        </p:spPr>
      </p:pic>
    </p:spTree>
    <p:extLst>
      <p:ext uri="{BB962C8B-B14F-4D97-AF65-F5344CB8AC3E}">
        <p14:creationId xmlns:p14="http://schemas.microsoft.com/office/powerpoint/2010/main" val="963025434"/>
      </p:ext>
    </p:extLst>
  </p:cSld>
  <p:clrMapOvr>
    <a:masterClrMapping/>
  </p:clrMapOvr>
  <p:transition spd="slow">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Mối quan hệ giữa phần cứng và phần mềm</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9914" y="1304540"/>
            <a:ext cx="4141475" cy="4389120"/>
          </a:xfrm>
          <a:prstGeom prst="rect">
            <a:avLst/>
          </a:prstGeom>
        </p:spPr>
      </p:pic>
    </p:spTree>
    <p:extLst>
      <p:ext uri="{BB962C8B-B14F-4D97-AF65-F5344CB8AC3E}">
        <p14:creationId xmlns:p14="http://schemas.microsoft.com/office/powerpoint/2010/main" val="3464565239"/>
      </p:ext>
    </p:extLst>
  </p:cSld>
  <p:clrMapOvr>
    <a:masterClrMapping/>
  </p:clrMapOvr>
  <p:transition spd="slow">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841298"/>
      </p:ext>
    </p:extLst>
  </p:cSld>
  <p:clrMapOvr>
    <a:masterClrMapping/>
  </p:clrMapOvr>
  <p:transition spd="slow">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191" y="2142203"/>
            <a:ext cx="10515600" cy="1677321"/>
          </a:xfrm>
        </p:spPr>
        <p:txBody>
          <a:bodyPr/>
          <a:lstStyle/>
          <a:p>
            <a:r>
              <a:rPr lang="en-US" sz="4000" smtClean="0"/>
              <a:t>Bài 2</a:t>
            </a:r>
            <a:r>
              <a:rPr lang="vi-VN" sz="4000" smtClean="0"/>
              <a:t>. </a:t>
            </a:r>
            <a:br>
              <a:rPr lang="vi-VN" sz="4000" smtClean="0"/>
            </a:br>
            <a:r>
              <a:rPr lang="vi-VN" sz="4000" smtClean="0"/>
              <a:t>Mọi </a:t>
            </a:r>
            <a:r>
              <a:rPr lang="vi-VN" sz="4000"/>
              <a:t>bí</a:t>
            </a:r>
            <a:r>
              <a:rPr lang="en-US" sz="4000"/>
              <a:t> m</a:t>
            </a:r>
            <a:r>
              <a:rPr lang="vi-VN" sz="4000"/>
              <a:t>ật của tớ nằm trong </a:t>
            </a:r>
            <a:r>
              <a:rPr lang="vi-VN" sz="4000" smtClean="0"/>
              <a:t>Tập </a:t>
            </a:r>
            <a:r>
              <a:rPr lang="vi-VN" sz="4000"/>
              <a:t>tin và</a:t>
            </a:r>
            <a:r>
              <a:rPr lang="en-US" sz="4000"/>
              <a:t> th</a:t>
            </a:r>
            <a:r>
              <a:rPr lang="vi-VN" sz="4000"/>
              <a:t>ư mục má</a:t>
            </a:r>
            <a:r>
              <a:rPr lang="en-US" sz="4000"/>
              <a:t>y t</a:t>
            </a:r>
            <a:r>
              <a:rPr lang="vi-VN" sz="4000"/>
              <a:t>í</a:t>
            </a:r>
            <a:r>
              <a:rPr lang="en-US" sz="4000" smtClean="0"/>
              <a:t>nh</a:t>
            </a:r>
            <a:endParaRPr lang="en-US" sz="4000"/>
          </a:p>
        </p:txBody>
      </p:sp>
      <p:sp>
        <p:nvSpPr>
          <p:cNvPr id="4" name="Text Placeholder 3"/>
          <p:cNvSpPr>
            <a:spLocks noGrp="1"/>
          </p:cNvSpPr>
          <p:nvPr>
            <p:ph type="body" idx="1"/>
          </p:nvPr>
        </p:nvSpPr>
        <p:spPr>
          <a:xfrm>
            <a:off x="833190" y="4658034"/>
            <a:ext cx="10515600" cy="1714191"/>
          </a:xfrm>
        </p:spPr>
        <p:txBody>
          <a:bodyPr numCol="2">
            <a:noAutofit/>
          </a:bodyPr>
          <a:lstStyle/>
          <a:p>
            <a:pPr marL="342900" indent="-342900">
              <a:buBlip>
                <a:blip r:embed="rId2"/>
              </a:buBlip>
            </a:pPr>
            <a:r>
              <a:rPr lang="vi-VN" sz="2200" smtClean="0"/>
              <a:t>Cách </a:t>
            </a:r>
            <a:r>
              <a:rPr lang="vi-VN" sz="2200"/>
              <a:t>làm việc với một cửa sổ</a:t>
            </a:r>
          </a:p>
          <a:p>
            <a:pPr marL="342900" indent="-342900">
              <a:buBlip>
                <a:blip r:embed="rId2"/>
              </a:buBlip>
            </a:pPr>
            <a:r>
              <a:rPr lang="vi-VN" sz="2200" smtClean="0"/>
              <a:t>Thế </a:t>
            </a:r>
            <a:r>
              <a:rPr lang="vi-VN" sz="2200"/>
              <a:t>nào là </a:t>
            </a:r>
            <a:r>
              <a:rPr lang="vi-VN" sz="2200" smtClean="0"/>
              <a:t>t</a:t>
            </a:r>
            <a:r>
              <a:rPr lang="en-US" sz="2200" smtClean="0"/>
              <a:t>ậ</a:t>
            </a:r>
            <a:r>
              <a:rPr lang="vi-VN" sz="2200" smtClean="0"/>
              <a:t>p </a:t>
            </a:r>
            <a:r>
              <a:rPr lang="vi-VN" sz="2200"/>
              <a:t>tin hoặc thư </a:t>
            </a:r>
            <a:r>
              <a:rPr lang="vi-VN" sz="2200" smtClean="0"/>
              <a:t>mục</a:t>
            </a:r>
          </a:p>
          <a:p>
            <a:pPr marL="342900" indent="-342900">
              <a:buBlip>
                <a:blip r:embed="rId2"/>
              </a:buBlip>
            </a:pPr>
            <a:r>
              <a:rPr lang="vi-VN" sz="2200"/>
              <a:t>Lựa chọn các </a:t>
            </a:r>
            <a:r>
              <a:rPr lang="vi-VN" sz="2200" smtClean="0"/>
              <a:t>t</a:t>
            </a:r>
            <a:r>
              <a:rPr lang="en-US" sz="2200" smtClean="0"/>
              <a:t>ậ</a:t>
            </a:r>
            <a:r>
              <a:rPr lang="vi-VN" sz="2200" smtClean="0"/>
              <a:t>p </a:t>
            </a:r>
            <a:r>
              <a:rPr lang="vi-VN" sz="2200"/>
              <a:t>tin hoặc thư mục </a:t>
            </a:r>
          </a:p>
          <a:p>
            <a:pPr marL="342900" indent="-342900">
              <a:buBlip>
                <a:blip r:embed="rId2"/>
              </a:buBlip>
            </a:pPr>
            <a:endParaRPr lang="vi-VN" sz="2200"/>
          </a:p>
          <a:p>
            <a:pPr marL="342900" indent="-342900">
              <a:buBlip>
                <a:blip r:embed="rId2"/>
              </a:buBlip>
            </a:pPr>
            <a:r>
              <a:rPr lang="vi-VN" sz="2200" smtClean="0"/>
              <a:t>Sao </a:t>
            </a:r>
            <a:r>
              <a:rPr lang="vi-VN" sz="2200"/>
              <a:t>chép hoặc di chuyển các </a:t>
            </a:r>
            <a:r>
              <a:rPr lang="vi-VN" sz="2200" smtClean="0"/>
              <a:t>t</a:t>
            </a:r>
            <a:r>
              <a:rPr lang="en-US" sz="2200" smtClean="0"/>
              <a:t>ậ</a:t>
            </a:r>
            <a:r>
              <a:rPr lang="vi-VN" sz="2200" smtClean="0"/>
              <a:t>p </a:t>
            </a:r>
            <a:r>
              <a:rPr lang="vi-VN" sz="2200"/>
              <a:t>tin hoặc thư mục</a:t>
            </a:r>
          </a:p>
          <a:p>
            <a:pPr marL="342900" indent="-342900">
              <a:buBlip>
                <a:blip r:embed="rId2"/>
              </a:buBlip>
            </a:pPr>
            <a:r>
              <a:rPr lang="vi-VN" sz="2200" smtClean="0"/>
              <a:t>Đổi </a:t>
            </a:r>
            <a:r>
              <a:rPr lang="vi-VN" sz="2200"/>
              <a:t>tên </a:t>
            </a:r>
            <a:r>
              <a:rPr lang="vi-VN" sz="2200" smtClean="0"/>
              <a:t>t</a:t>
            </a:r>
            <a:r>
              <a:rPr lang="en-US" sz="2200" smtClean="0"/>
              <a:t>ậ</a:t>
            </a:r>
            <a:r>
              <a:rPr lang="vi-VN" sz="2200" smtClean="0"/>
              <a:t>p </a:t>
            </a:r>
            <a:r>
              <a:rPr lang="vi-VN" sz="2200"/>
              <a:t>tin hay thư mục </a:t>
            </a:r>
          </a:p>
          <a:p>
            <a:pPr marL="342900" indent="-342900">
              <a:buBlip>
                <a:blip r:embed="rId2"/>
              </a:buBlip>
            </a:pPr>
            <a:r>
              <a:rPr lang="vi-VN" sz="2200" smtClean="0"/>
              <a:t>Tìm </a:t>
            </a:r>
            <a:r>
              <a:rPr lang="vi-VN" sz="2200"/>
              <a:t>kiếm </a:t>
            </a:r>
            <a:r>
              <a:rPr lang="vi-VN" sz="2200" smtClean="0"/>
              <a:t>t</a:t>
            </a:r>
            <a:r>
              <a:rPr lang="en-US" sz="2200" smtClean="0"/>
              <a:t>ậ</a:t>
            </a:r>
            <a:r>
              <a:rPr lang="vi-VN" sz="2200" smtClean="0"/>
              <a:t>p </a:t>
            </a:r>
            <a:r>
              <a:rPr lang="vi-VN" sz="2200"/>
              <a:t>tin</a:t>
            </a:r>
            <a:endParaRPr lang="en-US" sz="2200"/>
          </a:p>
        </p:txBody>
      </p:sp>
      <p:sp>
        <p:nvSpPr>
          <p:cNvPr id="5" name="TextBox 4"/>
          <p:cNvSpPr txBox="1"/>
          <p:nvPr/>
        </p:nvSpPr>
        <p:spPr>
          <a:xfrm>
            <a:off x="222076" y="3950148"/>
            <a:ext cx="11737829" cy="400110"/>
          </a:xfrm>
          <a:prstGeom prst="rect">
            <a:avLst/>
          </a:prstGeom>
          <a:noFill/>
        </p:spPr>
        <p:txBody>
          <a:bodyPr wrap="none" rtlCol="0">
            <a:spAutoFit/>
          </a:bodyPr>
          <a:lstStyle/>
          <a:p>
            <a:r>
              <a:rPr lang="vi-VN" sz="2000">
                <a:solidFill>
                  <a:schemeClr val="tx2"/>
                </a:solidFill>
              </a:rPr>
              <a:t>Trong chủ đề này, bạn sẽ tìm hiểu cách thao tác với các </a:t>
            </a:r>
            <a:r>
              <a:rPr lang="en-US" sz="2000" smtClean="0">
                <a:solidFill>
                  <a:schemeClr val="tx2"/>
                </a:solidFill>
              </a:rPr>
              <a:t>t</a:t>
            </a:r>
            <a:r>
              <a:rPr lang="vi-VN" sz="2000" smtClean="0">
                <a:solidFill>
                  <a:schemeClr val="tx2"/>
                </a:solidFill>
              </a:rPr>
              <a:t>ập </a:t>
            </a:r>
            <a:r>
              <a:rPr lang="vi-VN" sz="2000">
                <a:solidFill>
                  <a:schemeClr val="tx2"/>
                </a:solidFill>
              </a:rPr>
              <a:t>tin và thư mục. Khi học xong, bạn sẽ biết</a:t>
            </a:r>
            <a:r>
              <a:rPr lang="vi-VN" sz="2000" smtClean="0">
                <a:solidFill>
                  <a:schemeClr val="tx2"/>
                </a:solidFill>
              </a:rPr>
              <a:t>:</a:t>
            </a:r>
            <a:endParaRPr lang="vi-VN" sz="2000">
              <a:solidFill>
                <a:schemeClr val="tx2"/>
              </a:solidFill>
            </a:endParaRPr>
          </a:p>
        </p:txBody>
      </p:sp>
    </p:spTree>
    <p:extLst>
      <p:ext uri="{BB962C8B-B14F-4D97-AF65-F5344CB8AC3E}">
        <p14:creationId xmlns:p14="http://schemas.microsoft.com/office/powerpoint/2010/main" val="1407551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vi-VN">
                <a:solidFill>
                  <a:schemeClr val="bg2"/>
                </a:solidFill>
              </a:rPr>
              <a:t>Tìm hiểu </a:t>
            </a:r>
            <a:r>
              <a:rPr lang="vi-VN" smtClean="0">
                <a:solidFill>
                  <a:schemeClr val="bg2"/>
                </a:solidFill>
              </a:rPr>
              <a:t>t</a:t>
            </a:r>
            <a:r>
              <a:rPr lang="en-US" smtClean="0"/>
              <a:t>ậ</a:t>
            </a:r>
            <a:r>
              <a:rPr lang="vi-VN" smtClean="0">
                <a:solidFill>
                  <a:schemeClr val="bg2"/>
                </a:solidFill>
              </a:rPr>
              <a:t>p </a:t>
            </a:r>
            <a:r>
              <a:rPr lang="vi-VN">
                <a:solidFill>
                  <a:schemeClr val="bg2"/>
                </a:solidFill>
              </a:rPr>
              <a:t>tin và thư mục </a:t>
            </a:r>
            <a:endParaRPr lang="en-US">
              <a:solidFill>
                <a:schemeClr val="bg2"/>
              </a:solidFill>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387" y="1386035"/>
            <a:ext cx="1488512" cy="2809092"/>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448455" y="4495805"/>
            <a:ext cx="1038186" cy="771700"/>
          </a:xfrm>
          <a:prstGeom prst="rect">
            <a:avLst/>
          </a:prstGeom>
        </p:spPr>
      </p:pic>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7087" y="2092730"/>
            <a:ext cx="2295845" cy="3439005"/>
          </a:xfrm>
          <a:prstGeom prst="rect">
            <a:avLst/>
          </a:prstGeom>
        </p:spPr>
      </p:pic>
      <p:grpSp>
        <p:nvGrpSpPr>
          <p:cNvPr id="9" name="Group 4"/>
          <p:cNvGrpSpPr>
            <a:grpSpLocks noChangeAspect="1"/>
          </p:cNvGrpSpPr>
          <p:nvPr/>
        </p:nvGrpSpPr>
        <p:grpSpPr bwMode="auto">
          <a:xfrm>
            <a:off x="163513" y="1312863"/>
            <a:ext cx="7532687" cy="1428750"/>
            <a:chOff x="103" y="827"/>
            <a:chExt cx="4745" cy="900"/>
          </a:xfrm>
        </p:grpSpPr>
        <p:sp>
          <p:nvSpPr>
            <p:cNvPr id="12" name="AutoShape 3"/>
            <p:cNvSpPr>
              <a:spLocks noChangeAspect="1" noChangeArrowheads="1" noTextEdit="1"/>
            </p:cNvSpPr>
            <p:nvPr/>
          </p:nvSpPr>
          <p:spPr bwMode="auto">
            <a:xfrm>
              <a:off x="103" y="873"/>
              <a:ext cx="4745"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
            <p:cNvSpPr>
              <a:spLocks noChangeArrowheads="1"/>
            </p:cNvSpPr>
            <p:nvPr/>
          </p:nvSpPr>
          <p:spPr bwMode="auto">
            <a:xfrm>
              <a:off x="505" y="875"/>
              <a:ext cx="4343" cy="806"/>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a:off x="103" y="827"/>
              <a:ext cx="893" cy="900"/>
            </a:xfrm>
            <a:custGeom>
              <a:avLst/>
              <a:gdLst>
                <a:gd name="T0" fmla="*/ 27 w 371"/>
                <a:gd name="T1" fmla="*/ 234 h 371"/>
                <a:gd name="T2" fmla="*/ 234 w 371"/>
                <a:gd name="T3" fmla="*/ 344 h 371"/>
                <a:gd name="T4" fmla="*/ 345 w 371"/>
                <a:gd name="T5" fmla="*/ 137 h 371"/>
                <a:gd name="T6" fmla="*/ 137 w 371"/>
                <a:gd name="T7" fmla="*/ 27 h 371"/>
                <a:gd name="T8" fmla="*/ 27 w 371"/>
                <a:gd name="T9" fmla="*/ 234 h 371"/>
              </a:gdLst>
              <a:ahLst/>
              <a:cxnLst>
                <a:cxn ang="0">
                  <a:pos x="T0" y="T1"/>
                </a:cxn>
                <a:cxn ang="0">
                  <a:pos x="T2" y="T3"/>
                </a:cxn>
                <a:cxn ang="0">
                  <a:pos x="T4" y="T5"/>
                </a:cxn>
                <a:cxn ang="0">
                  <a:pos x="T6" y="T7"/>
                </a:cxn>
                <a:cxn ang="0">
                  <a:pos x="T8" y="T9"/>
                </a:cxn>
              </a:cxnLst>
              <a:rect l="0" t="0" r="r" b="b"/>
              <a:pathLst>
                <a:path w="371" h="371">
                  <a:moveTo>
                    <a:pt x="27" y="234"/>
                  </a:moveTo>
                  <a:cubicBezTo>
                    <a:pt x="54" y="322"/>
                    <a:pt x="147" y="371"/>
                    <a:pt x="234" y="344"/>
                  </a:cubicBezTo>
                  <a:cubicBezTo>
                    <a:pt x="322" y="318"/>
                    <a:pt x="371" y="225"/>
                    <a:pt x="345" y="137"/>
                  </a:cubicBezTo>
                  <a:cubicBezTo>
                    <a:pt x="318" y="49"/>
                    <a:pt x="225" y="0"/>
                    <a:pt x="137" y="27"/>
                  </a:cubicBezTo>
                  <a:cubicBezTo>
                    <a:pt x="50" y="54"/>
                    <a:pt x="0" y="146"/>
                    <a:pt x="27" y="2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 y="872"/>
              <a:ext cx="852"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 y="872"/>
              <a:ext cx="845"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 y="964"/>
              <a:ext cx="621" cy="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032" y="952"/>
              <a:ext cx="818"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smtClean="0">
                  <a:ln>
                    <a:noFill/>
                  </a:ln>
                  <a:solidFill>
                    <a:srgbClr val="000000"/>
                  </a:solidFill>
                  <a:effectLst/>
                  <a:latin typeface="UTM Duepuntozero" charset="0"/>
                </a:rPr>
                <a:t>Khái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1"/>
            <p:cNvSpPr>
              <a:spLocks noChangeArrowheads="1"/>
            </p:cNvSpPr>
            <p:nvPr/>
          </p:nvSpPr>
          <p:spPr bwMode="auto">
            <a:xfrm>
              <a:off x="1032" y="1222"/>
              <a:ext cx="77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smtClean="0">
                  <a:ln>
                    <a:noFill/>
                  </a:ln>
                  <a:solidFill>
                    <a:srgbClr val="000000"/>
                  </a:solidFill>
                  <a:effectLst/>
                  <a:latin typeface="UTM Duepuntozero" charset="0"/>
                </a:rPr>
                <a:t>niệm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0" name="Freeform 15"/>
            <p:cNvSpPr>
              <a:spLocks noEditPoints="1"/>
            </p:cNvSpPr>
            <p:nvPr/>
          </p:nvSpPr>
          <p:spPr bwMode="auto">
            <a:xfrm>
              <a:off x="286" y="1053"/>
              <a:ext cx="433" cy="448"/>
            </a:xfrm>
            <a:custGeom>
              <a:avLst/>
              <a:gdLst>
                <a:gd name="T0" fmla="*/ 97 w 180"/>
                <a:gd name="T1" fmla="*/ 169 h 185"/>
                <a:gd name="T2" fmla="*/ 168 w 180"/>
                <a:gd name="T3" fmla="*/ 144 h 185"/>
                <a:gd name="T4" fmla="*/ 162 w 180"/>
                <a:gd name="T5" fmla="*/ 167 h 185"/>
                <a:gd name="T6" fmla="*/ 94 w 180"/>
                <a:gd name="T7" fmla="*/ 184 h 185"/>
                <a:gd name="T8" fmla="*/ 94 w 180"/>
                <a:gd name="T9" fmla="*/ 184 h 185"/>
                <a:gd name="T10" fmla="*/ 94 w 180"/>
                <a:gd name="T11" fmla="*/ 184 h 185"/>
                <a:gd name="T12" fmla="*/ 94 w 180"/>
                <a:gd name="T13" fmla="*/ 184 h 185"/>
                <a:gd name="T14" fmla="*/ 94 w 180"/>
                <a:gd name="T15" fmla="*/ 185 h 185"/>
                <a:gd name="T16" fmla="*/ 94 w 180"/>
                <a:gd name="T17" fmla="*/ 185 h 185"/>
                <a:gd name="T18" fmla="*/ 93 w 180"/>
                <a:gd name="T19" fmla="*/ 185 h 185"/>
                <a:gd name="T20" fmla="*/ 93 w 180"/>
                <a:gd name="T21" fmla="*/ 185 h 185"/>
                <a:gd name="T22" fmla="*/ 93 w 180"/>
                <a:gd name="T23" fmla="*/ 185 h 185"/>
                <a:gd name="T24" fmla="*/ 93 w 180"/>
                <a:gd name="T25" fmla="*/ 185 h 185"/>
                <a:gd name="T26" fmla="*/ 93 w 180"/>
                <a:gd name="T27" fmla="*/ 185 h 185"/>
                <a:gd name="T28" fmla="*/ 93 w 180"/>
                <a:gd name="T29" fmla="*/ 185 h 185"/>
                <a:gd name="T30" fmla="*/ 92 w 180"/>
                <a:gd name="T31" fmla="*/ 185 h 185"/>
                <a:gd name="T32" fmla="*/ 92 w 180"/>
                <a:gd name="T33" fmla="*/ 185 h 185"/>
                <a:gd name="T34" fmla="*/ 92 w 180"/>
                <a:gd name="T35" fmla="*/ 185 h 185"/>
                <a:gd name="T36" fmla="*/ 92 w 180"/>
                <a:gd name="T37" fmla="*/ 185 h 185"/>
                <a:gd name="T38" fmla="*/ 92 w 180"/>
                <a:gd name="T39" fmla="*/ 185 h 185"/>
                <a:gd name="T40" fmla="*/ 92 w 180"/>
                <a:gd name="T41" fmla="*/ 185 h 185"/>
                <a:gd name="T42" fmla="*/ 91 w 180"/>
                <a:gd name="T43" fmla="*/ 185 h 185"/>
                <a:gd name="T44" fmla="*/ 91 w 180"/>
                <a:gd name="T45" fmla="*/ 185 h 185"/>
                <a:gd name="T46" fmla="*/ 91 w 180"/>
                <a:gd name="T47" fmla="*/ 185 h 185"/>
                <a:gd name="T48" fmla="*/ 91 w 180"/>
                <a:gd name="T49" fmla="*/ 185 h 185"/>
                <a:gd name="T50" fmla="*/ 91 w 180"/>
                <a:gd name="T51" fmla="*/ 185 h 185"/>
                <a:gd name="T52" fmla="*/ 90 w 180"/>
                <a:gd name="T53" fmla="*/ 185 h 185"/>
                <a:gd name="T54" fmla="*/ 90 w 180"/>
                <a:gd name="T55" fmla="*/ 185 h 185"/>
                <a:gd name="T56" fmla="*/ 90 w 180"/>
                <a:gd name="T57" fmla="*/ 185 h 185"/>
                <a:gd name="T58" fmla="*/ 90 w 180"/>
                <a:gd name="T59" fmla="*/ 185 h 185"/>
                <a:gd name="T60" fmla="*/ 90 w 180"/>
                <a:gd name="T61" fmla="*/ 185 h 185"/>
                <a:gd name="T62" fmla="*/ 90 w 180"/>
                <a:gd name="T63" fmla="*/ 185 h 185"/>
                <a:gd name="T64" fmla="*/ 89 w 180"/>
                <a:gd name="T65" fmla="*/ 185 h 185"/>
                <a:gd name="T66" fmla="*/ 89 w 180"/>
                <a:gd name="T67" fmla="*/ 185 h 185"/>
                <a:gd name="T68" fmla="*/ 89 w 180"/>
                <a:gd name="T69" fmla="*/ 185 h 185"/>
                <a:gd name="T70" fmla="*/ 89 w 180"/>
                <a:gd name="T71" fmla="*/ 185 h 185"/>
                <a:gd name="T72" fmla="*/ 89 w 180"/>
                <a:gd name="T73" fmla="*/ 185 h 185"/>
                <a:gd name="T74" fmla="*/ 89 w 180"/>
                <a:gd name="T75" fmla="*/ 185 h 185"/>
                <a:gd name="T76" fmla="*/ 89 w 180"/>
                <a:gd name="T77" fmla="*/ 184 h 185"/>
                <a:gd name="T78" fmla="*/ 88 w 180"/>
                <a:gd name="T79" fmla="*/ 184 h 185"/>
                <a:gd name="T80" fmla="*/ 88 w 180"/>
                <a:gd name="T81" fmla="*/ 184 h 185"/>
                <a:gd name="T82" fmla="*/ 88 w 180"/>
                <a:gd name="T83" fmla="*/ 184 h 185"/>
                <a:gd name="T84" fmla="*/ 88 w 180"/>
                <a:gd name="T85" fmla="*/ 184 h 185"/>
                <a:gd name="T86" fmla="*/ 14 w 180"/>
                <a:gd name="T87" fmla="*/ 161 h 185"/>
                <a:gd name="T88" fmla="*/ 26 w 180"/>
                <a:gd name="T89" fmla="*/ 155 h 185"/>
                <a:gd name="T90" fmla="*/ 57 w 180"/>
                <a:gd name="T91" fmla="*/ 64 h 185"/>
                <a:gd name="T92" fmla="*/ 14 w 180"/>
                <a:gd name="T93" fmla="*/ 54 h 185"/>
                <a:gd name="T94" fmla="*/ 91 w 180"/>
                <a:gd name="T95" fmla="*/ 66 h 185"/>
                <a:gd name="T96" fmla="*/ 168 w 180"/>
                <a:gd name="T97" fmla="*/ 54 h 185"/>
                <a:gd name="T98" fmla="*/ 148 w 180"/>
                <a:gd name="T99" fmla="*/ 101 h 185"/>
                <a:gd name="T100" fmla="*/ 147 w 180"/>
                <a:gd name="T101" fmla="*/ 119 h 185"/>
                <a:gd name="T102" fmla="*/ 151 w 180"/>
                <a:gd name="T103" fmla="*/ 131 h 185"/>
                <a:gd name="T104" fmla="*/ 176 w 180"/>
                <a:gd name="T105" fmla="*/ 105 h 185"/>
                <a:gd name="T106" fmla="*/ 11 w 180"/>
                <a:gd name="T107" fmla="*/ 135 h 185"/>
                <a:gd name="T108" fmla="*/ 32 w 180"/>
                <a:gd name="T109" fmla="*/ 130 h 185"/>
                <a:gd name="T110" fmla="*/ 33 w 180"/>
                <a:gd name="T111" fmla="*/ 111 h 185"/>
                <a:gd name="T112" fmla="*/ 91 w 180"/>
                <a:gd name="T113" fmla="*/ 0 h 185"/>
                <a:gd name="T114" fmla="*/ 127 w 180"/>
                <a:gd name="T115"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185">
                  <a:moveTo>
                    <a:pt x="156" y="60"/>
                  </a:moveTo>
                  <a:cubicBezTo>
                    <a:pt x="146" y="60"/>
                    <a:pt x="135" y="61"/>
                    <a:pt x="126" y="64"/>
                  </a:cubicBezTo>
                  <a:cubicBezTo>
                    <a:pt x="115" y="66"/>
                    <a:pt x="106" y="70"/>
                    <a:pt x="97" y="76"/>
                  </a:cubicBezTo>
                  <a:cubicBezTo>
                    <a:pt x="97" y="169"/>
                    <a:pt x="97" y="169"/>
                    <a:pt x="97" y="169"/>
                  </a:cubicBezTo>
                  <a:cubicBezTo>
                    <a:pt x="105" y="165"/>
                    <a:pt x="114" y="161"/>
                    <a:pt x="123" y="159"/>
                  </a:cubicBezTo>
                  <a:cubicBezTo>
                    <a:pt x="133" y="156"/>
                    <a:pt x="144" y="154"/>
                    <a:pt x="156" y="155"/>
                  </a:cubicBezTo>
                  <a:cubicBezTo>
                    <a:pt x="156" y="146"/>
                    <a:pt x="156" y="146"/>
                    <a:pt x="156" y="146"/>
                  </a:cubicBezTo>
                  <a:cubicBezTo>
                    <a:pt x="160" y="146"/>
                    <a:pt x="164" y="146"/>
                    <a:pt x="168" y="144"/>
                  </a:cubicBezTo>
                  <a:cubicBezTo>
                    <a:pt x="168" y="161"/>
                    <a:pt x="168" y="161"/>
                    <a:pt x="168" y="161"/>
                  </a:cubicBezTo>
                  <a:cubicBezTo>
                    <a:pt x="168" y="161"/>
                    <a:pt x="168" y="161"/>
                    <a:pt x="168" y="161"/>
                  </a:cubicBezTo>
                  <a:cubicBezTo>
                    <a:pt x="168" y="161"/>
                    <a:pt x="168" y="162"/>
                    <a:pt x="168" y="162"/>
                  </a:cubicBezTo>
                  <a:cubicBezTo>
                    <a:pt x="168" y="165"/>
                    <a:pt x="165" y="167"/>
                    <a:pt x="162" y="167"/>
                  </a:cubicBezTo>
                  <a:cubicBezTo>
                    <a:pt x="149" y="165"/>
                    <a:pt x="137" y="166"/>
                    <a:pt x="126" y="170"/>
                  </a:cubicBezTo>
                  <a:cubicBezTo>
                    <a:pt x="115" y="173"/>
                    <a:pt x="104" y="178"/>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5"/>
                    <a:pt x="94" y="185"/>
                    <a:pt x="94" y="185"/>
                  </a:cubicBezTo>
                  <a:cubicBezTo>
                    <a:pt x="94" y="185"/>
                    <a:pt x="94" y="185"/>
                    <a:pt x="94" y="185"/>
                  </a:cubicBezTo>
                  <a:cubicBezTo>
                    <a:pt x="94" y="185"/>
                    <a:pt x="94" y="185"/>
                    <a:pt x="94" y="185"/>
                  </a:cubicBezTo>
                  <a:cubicBezTo>
                    <a:pt x="94" y="185"/>
                    <a:pt x="94" y="185"/>
                    <a:pt x="94" y="185"/>
                  </a:cubicBezTo>
                  <a:cubicBezTo>
                    <a:pt x="94" y="185"/>
                    <a:pt x="94" y="185"/>
                    <a:pt x="94" y="185"/>
                  </a:cubicBezTo>
                  <a:cubicBezTo>
                    <a:pt x="94" y="185"/>
                    <a:pt x="94" y="185"/>
                    <a:pt x="94" y="185"/>
                  </a:cubicBezTo>
                  <a:cubicBezTo>
                    <a:pt x="94" y="185"/>
                    <a:pt x="94" y="185"/>
                    <a:pt x="94"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5"/>
                    <a:pt x="89" y="185"/>
                    <a:pt x="89" y="185"/>
                  </a:cubicBezTo>
                  <a:cubicBezTo>
                    <a:pt x="89" y="184"/>
                    <a:pt x="89" y="184"/>
                    <a:pt x="89" y="184"/>
                  </a:cubicBezTo>
                  <a:cubicBezTo>
                    <a:pt x="89" y="184"/>
                    <a:pt x="89" y="184"/>
                    <a:pt x="89"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78" y="178"/>
                    <a:pt x="68" y="173"/>
                    <a:pt x="57" y="170"/>
                  </a:cubicBezTo>
                  <a:cubicBezTo>
                    <a:pt x="46" y="166"/>
                    <a:pt x="34" y="165"/>
                    <a:pt x="21" y="167"/>
                  </a:cubicBezTo>
                  <a:cubicBezTo>
                    <a:pt x="18" y="167"/>
                    <a:pt x="15" y="165"/>
                    <a:pt x="14" y="162"/>
                  </a:cubicBezTo>
                  <a:cubicBezTo>
                    <a:pt x="14" y="162"/>
                    <a:pt x="14" y="161"/>
                    <a:pt x="14" y="161"/>
                  </a:cubicBezTo>
                  <a:cubicBezTo>
                    <a:pt x="14" y="161"/>
                    <a:pt x="14" y="161"/>
                    <a:pt x="14" y="161"/>
                  </a:cubicBezTo>
                  <a:cubicBezTo>
                    <a:pt x="14" y="145"/>
                    <a:pt x="14" y="145"/>
                    <a:pt x="14" y="145"/>
                  </a:cubicBezTo>
                  <a:cubicBezTo>
                    <a:pt x="18" y="146"/>
                    <a:pt x="22" y="146"/>
                    <a:pt x="26" y="146"/>
                  </a:cubicBezTo>
                  <a:cubicBezTo>
                    <a:pt x="26" y="155"/>
                    <a:pt x="26" y="155"/>
                    <a:pt x="26" y="155"/>
                  </a:cubicBezTo>
                  <a:cubicBezTo>
                    <a:pt x="38" y="154"/>
                    <a:pt x="49" y="156"/>
                    <a:pt x="60" y="159"/>
                  </a:cubicBezTo>
                  <a:cubicBezTo>
                    <a:pt x="69" y="161"/>
                    <a:pt x="77" y="165"/>
                    <a:pt x="85" y="169"/>
                  </a:cubicBezTo>
                  <a:cubicBezTo>
                    <a:pt x="85" y="76"/>
                    <a:pt x="85" y="76"/>
                    <a:pt x="85" y="76"/>
                  </a:cubicBezTo>
                  <a:cubicBezTo>
                    <a:pt x="76" y="70"/>
                    <a:pt x="67" y="66"/>
                    <a:pt x="57" y="64"/>
                  </a:cubicBezTo>
                  <a:cubicBezTo>
                    <a:pt x="47" y="61"/>
                    <a:pt x="37" y="60"/>
                    <a:pt x="26" y="60"/>
                  </a:cubicBezTo>
                  <a:cubicBezTo>
                    <a:pt x="26" y="92"/>
                    <a:pt x="26" y="92"/>
                    <a:pt x="26" y="92"/>
                  </a:cubicBezTo>
                  <a:cubicBezTo>
                    <a:pt x="22" y="92"/>
                    <a:pt x="18" y="92"/>
                    <a:pt x="14" y="92"/>
                  </a:cubicBezTo>
                  <a:cubicBezTo>
                    <a:pt x="14" y="54"/>
                    <a:pt x="14" y="54"/>
                    <a:pt x="14" y="54"/>
                  </a:cubicBezTo>
                  <a:cubicBezTo>
                    <a:pt x="14" y="51"/>
                    <a:pt x="17" y="49"/>
                    <a:pt x="20" y="49"/>
                  </a:cubicBezTo>
                  <a:cubicBezTo>
                    <a:pt x="20" y="49"/>
                    <a:pt x="20" y="49"/>
                    <a:pt x="20" y="49"/>
                  </a:cubicBezTo>
                  <a:cubicBezTo>
                    <a:pt x="34" y="48"/>
                    <a:pt x="47" y="49"/>
                    <a:pt x="60" y="52"/>
                  </a:cubicBezTo>
                  <a:cubicBezTo>
                    <a:pt x="71" y="55"/>
                    <a:pt x="81" y="60"/>
                    <a:pt x="91" y="66"/>
                  </a:cubicBezTo>
                  <a:cubicBezTo>
                    <a:pt x="101" y="60"/>
                    <a:pt x="111" y="55"/>
                    <a:pt x="123" y="52"/>
                  </a:cubicBezTo>
                  <a:cubicBezTo>
                    <a:pt x="135" y="49"/>
                    <a:pt x="148" y="48"/>
                    <a:pt x="162" y="49"/>
                  </a:cubicBezTo>
                  <a:cubicBezTo>
                    <a:pt x="162" y="49"/>
                    <a:pt x="162" y="49"/>
                    <a:pt x="162" y="49"/>
                  </a:cubicBezTo>
                  <a:cubicBezTo>
                    <a:pt x="165" y="49"/>
                    <a:pt x="168" y="51"/>
                    <a:pt x="168" y="54"/>
                  </a:cubicBezTo>
                  <a:cubicBezTo>
                    <a:pt x="168" y="92"/>
                    <a:pt x="168" y="92"/>
                    <a:pt x="168" y="92"/>
                  </a:cubicBezTo>
                  <a:cubicBezTo>
                    <a:pt x="164" y="92"/>
                    <a:pt x="160" y="92"/>
                    <a:pt x="156" y="92"/>
                  </a:cubicBezTo>
                  <a:cubicBezTo>
                    <a:pt x="156" y="60"/>
                    <a:pt x="156" y="60"/>
                    <a:pt x="156" y="60"/>
                  </a:cubicBezTo>
                  <a:close/>
                  <a:moveTo>
                    <a:pt x="148" y="101"/>
                  </a:moveTo>
                  <a:cubicBezTo>
                    <a:pt x="147" y="104"/>
                    <a:pt x="147" y="106"/>
                    <a:pt x="147" y="109"/>
                  </a:cubicBezTo>
                  <a:cubicBezTo>
                    <a:pt x="152" y="110"/>
                    <a:pt x="152" y="110"/>
                    <a:pt x="152" y="110"/>
                  </a:cubicBezTo>
                  <a:cubicBezTo>
                    <a:pt x="147" y="111"/>
                    <a:pt x="147" y="111"/>
                    <a:pt x="147" y="111"/>
                  </a:cubicBezTo>
                  <a:cubicBezTo>
                    <a:pt x="147" y="114"/>
                    <a:pt x="147" y="117"/>
                    <a:pt x="147" y="119"/>
                  </a:cubicBezTo>
                  <a:cubicBezTo>
                    <a:pt x="151" y="121"/>
                    <a:pt x="151" y="121"/>
                    <a:pt x="151" y="121"/>
                  </a:cubicBezTo>
                  <a:cubicBezTo>
                    <a:pt x="147" y="121"/>
                    <a:pt x="147" y="121"/>
                    <a:pt x="147" y="121"/>
                  </a:cubicBezTo>
                  <a:cubicBezTo>
                    <a:pt x="147" y="124"/>
                    <a:pt x="147" y="127"/>
                    <a:pt x="148" y="130"/>
                  </a:cubicBezTo>
                  <a:cubicBezTo>
                    <a:pt x="151" y="131"/>
                    <a:pt x="151" y="131"/>
                    <a:pt x="151" y="131"/>
                  </a:cubicBezTo>
                  <a:cubicBezTo>
                    <a:pt x="148" y="131"/>
                    <a:pt x="148" y="131"/>
                    <a:pt x="148" y="131"/>
                  </a:cubicBezTo>
                  <a:cubicBezTo>
                    <a:pt x="148" y="133"/>
                    <a:pt x="148" y="135"/>
                    <a:pt x="148" y="137"/>
                  </a:cubicBezTo>
                  <a:cubicBezTo>
                    <a:pt x="151" y="138"/>
                    <a:pt x="163" y="141"/>
                    <a:pt x="169" y="135"/>
                  </a:cubicBezTo>
                  <a:cubicBezTo>
                    <a:pt x="176" y="129"/>
                    <a:pt x="180" y="116"/>
                    <a:pt x="176" y="105"/>
                  </a:cubicBezTo>
                  <a:cubicBezTo>
                    <a:pt x="173" y="96"/>
                    <a:pt x="154" y="100"/>
                    <a:pt x="148" y="101"/>
                  </a:cubicBezTo>
                  <a:close/>
                  <a:moveTo>
                    <a:pt x="32" y="101"/>
                  </a:moveTo>
                  <a:cubicBezTo>
                    <a:pt x="26" y="100"/>
                    <a:pt x="7" y="96"/>
                    <a:pt x="4" y="105"/>
                  </a:cubicBezTo>
                  <a:cubicBezTo>
                    <a:pt x="0" y="116"/>
                    <a:pt x="4" y="129"/>
                    <a:pt x="11" y="135"/>
                  </a:cubicBezTo>
                  <a:cubicBezTo>
                    <a:pt x="17" y="141"/>
                    <a:pt x="29" y="138"/>
                    <a:pt x="31" y="137"/>
                  </a:cubicBezTo>
                  <a:cubicBezTo>
                    <a:pt x="32" y="135"/>
                    <a:pt x="32" y="133"/>
                    <a:pt x="32" y="131"/>
                  </a:cubicBezTo>
                  <a:cubicBezTo>
                    <a:pt x="29" y="131"/>
                    <a:pt x="29" y="131"/>
                    <a:pt x="29" y="131"/>
                  </a:cubicBezTo>
                  <a:cubicBezTo>
                    <a:pt x="32" y="130"/>
                    <a:pt x="32" y="130"/>
                    <a:pt x="32" y="130"/>
                  </a:cubicBezTo>
                  <a:cubicBezTo>
                    <a:pt x="33" y="127"/>
                    <a:pt x="33" y="124"/>
                    <a:pt x="33" y="121"/>
                  </a:cubicBezTo>
                  <a:cubicBezTo>
                    <a:pt x="29" y="121"/>
                    <a:pt x="29" y="121"/>
                    <a:pt x="29" y="121"/>
                  </a:cubicBezTo>
                  <a:cubicBezTo>
                    <a:pt x="33" y="119"/>
                    <a:pt x="33" y="119"/>
                    <a:pt x="33" y="119"/>
                  </a:cubicBezTo>
                  <a:cubicBezTo>
                    <a:pt x="33" y="117"/>
                    <a:pt x="33" y="114"/>
                    <a:pt x="33" y="111"/>
                  </a:cubicBezTo>
                  <a:cubicBezTo>
                    <a:pt x="28" y="110"/>
                    <a:pt x="28" y="110"/>
                    <a:pt x="28" y="110"/>
                  </a:cubicBezTo>
                  <a:cubicBezTo>
                    <a:pt x="33" y="109"/>
                    <a:pt x="33" y="109"/>
                    <a:pt x="33" y="109"/>
                  </a:cubicBezTo>
                  <a:cubicBezTo>
                    <a:pt x="33" y="106"/>
                    <a:pt x="33" y="104"/>
                    <a:pt x="32" y="101"/>
                  </a:cubicBezTo>
                  <a:close/>
                  <a:moveTo>
                    <a:pt x="91" y="0"/>
                  </a:moveTo>
                  <a:cubicBezTo>
                    <a:pt x="71" y="0"/>
                    <a:pt x="55" y="16"/>
                    <a:pt x="55" y="36"/>
                  </a:cubicBezTo>
                  <a:cubicBezTo>
                    <a:pt x="55" y="37"/>
                    <a:pt x="55" y="39"/>
                    <a:pt x="55" y="40"/>
                  </a:cubicBezTo>
                  <a:cubicBezTo>
                    <a:pt x="68" y="43"/>
                    <a:pt x="80" y="48"/>
                    <a:pt x="91" y="55"/>
                  </a:cubicBezTo>
                  <a:cubicBezTo>
                    <a:pt x="102" y="48"/>
                    <a:pt x="114" y="43"/>
                    <a:pt x="127" y="40"/>
                  </a:cubicBezTo>
                  <a:cubicBezTo>
                    <a:pt x="127" y="39"/>
                    <a:pt x="127" y="37"/>
                    <a:pt x="127" y="36"/>
                  </a:cubicBezTo>
                  <a:cubicBezTo>
                    <a:pt x="127" y="16"/>
                    <a:pt x="111"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2950337" y="1604679"/>
            <a:ext cx="4626537" cy="830997"/>
          </a:xfrm>
          <a:prstGeom prst="rect">
            <a:avLst/>
          </a:prstGeom>
          <a:noFill/>
        </p:spPr>
        <p:txBody>
          <a:bodyPr wrap="square" rtlCol="0">
            <a:spAutoFit/>
          </a:bodyPr>
          <a:lstStyle/>
          <a:p>
            <a:pPr algn="just"/>
            <a:r>
              <a:rPr lang="en-US" sz="1600" smtClean="0"/>
              <a:t>Tập tin là một đối tượng trong máy tính để lưu trữ dữ liệu, thông tin, các thiết lập hoặc các lệnh được sử dụng trong một chương trình máy tính </a:t>
            </a:r>
            <a:endParaRPr lang="en-US" sz="1600"/>
          </a:p>
        </p:txBody>
      </p:sp>
      <p:sp>
        <p:nvSpPr>
          <p:cNvPr id="21" name="TextBox 20"/>
          <p:cNvSpPr txBox="1"/>
          <p:nvPr/>
        </p:nvSpPr>
        <p:spPr>
          <a:xfrm>
            <a:off x="5962443" y="4489239"/>
            <a:ext cx="2224368" cy="784830"/>
          </a:xfrm>
          <a:prstGeom prst="rect">
            <a:avLst/>
          </a:prstGeom>
          <a:solidFill>
            <a:schemeClr val="bg2">
              <a:lumMod val="60000"/>
              <a:lumOff val="4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smtClean="0">
                <a:solidFill>
                  <a:schemeClr val="tx1"/>
                </a:solidFill>
              </a:rPr>
              <a:t>Một chương trình máy tính làm việc được với kiểu tập tin tương ứng</a:t>
            </a:r>
            <a:endParaRPr lang="en-US" sz="1500">
              <a:solidFill>
                <a:schemeClr val="tx1"/>
              </a:solidFill>
            </a:endParaRPr>
          </a:p>
        </p:txBody>
      </p:sp>
      <p:sp>
        <p:nvSpPr>
          <p:cNvPr id="22" name="Rounded Rectangle 21"/>
          <p:cNvSpPr/>
          <p:nvPr/>
        </p:nvSpPr>
        <p:spPr>
          <a:xfrm>
            <a:off x="4304944" y="2786838"/>
            <a:ext cx="2064544" cy="1048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latin typeface="Tahoma" panose="020B0604030504040204" pitchFamily="34" charset="0"/>
                <a:ea typeface="Tahoma" panose="020B0604030504040204" pitchFamily="34" charset="0"/>
                <a:cs typeface="Tahoma" panose="020B0604030504040204" pitchFamily="34" charset="0"/>
              </a:rPr>
              <a:t>Một vài kiểu tập tin khác nhau</a:t>
            </a: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3" name="Right Arrow 22"/>
          <p:cNvSpPr/>
          <p:nvPr/>
        </p:nvSpPr>
        <p:spPr>
          <a:xfrm>
            <a:off x="6646683" y="2786838"/>
            <a:ext cx="855888" cy="112382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888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95485"/>
            <a:ext cx="9784733" cy="595165"/>
          </a:xfrm>
        </p:spPr>
        <p:txBody>
          <a:bodyPr/>
          <a:lstStyle/>
          <a:p>
            <a:pPr algn="ctr"/>
            <a:r>
              <a:rPr lang="vi-VN">
                <a:solidFill>
                  <a:schemeClr val="bg2"/>
                </a:solidFill>
              </a:rPr>
              <a:t>Tìm hiểu </a:t>
            </a:r>
            <a:r>
              <a:rPr lang="vi-VN" smtClean="0">
                <a:solidFill>
                  <a:schemeClr val="bg2"/>
                </a:solidFill>
              </a:rPr>
              <a:t>t</a:t>
            </a:r>
            <a:r>
              <a:rPr lang="en-US" smtClean="0"/>
              <a:t>ậ</a:t>
            </a:r>
            <a:r>
              <a:rPr lang="vi-VN" smtClean="0">
                <a:solidFill>
                  <a:schemeClr val="bg2"/>
                </a:solidFill>
              </a:rPr>
              <a:t>p </a:t>
            </a:r>
            <a:r>
              <a:rPr lang="vi-VN">
                <a:solidFill>
                  <a:schemeClr val="bg2"/>
                </a:solidFill>
              </a:rPr>
              <a:t>tin và thư mục </a:t>
            </a:r>
            <a:endParaRPr lang="en-US">
              <a:solidFill>
                <a:schemeClr val="bg2"/>
              </a:solidFill>
            </a:endParaRPr>
          </a:p>
          <a:p>
            <a:endParaRPr lang="en-US"/>
          </a:p>
        </p:txBody>
      </p:sp>
      <p:pic>
        <p:nvPicPr>
          <p:cNvPr id="3" name="Picture 2"/>
          <p:cNvPicPr>
            <a:picLocks noChangeAspect="1"/>
          </p:cNvPicPr>
          <p:nvPr/>
        </p:nvPicPr>
        <p:blipFill>
          <a:blip r:embed="rId2"/>
          <a:stretch>
            <a:fillRect/>
          </a:stretch>
        </p:blipFill>
        <p:spPr>
          <a:xfrm>
            <a:off x="884249" y="1242633"/>
            <a:ext cx="4191000" cy="4410834"/>
          </a:xfrm>
          <a:prstGeom prst="rect">
            <a:avLst/>
          </a:prstGeom>
        </p:spPr>
      </p:pic>
      <p:grpSp>
        <p:nvGrpSpPr>
          <p:cNvPr id="6" name="Group 4"/>
          <p:cNvGrpSpPr>
            <a:grpSpLocks noChangeAspect="1"/>
          </p:cNvGrpSpPr>
          <p:nvPr/>
        </p:nvGrpSpPr>
        <p:grpSpPr bwMode="auto">
          <a:xfrm>
            <a:off x="4560888" y="1563688"/>
            <a:ext cx="7402512" cy="1404938"/>
            <a:chOff x="2873" y="985"/>
            <a:chExt cx="4663" cy="885"/>
          </a:xfrm>
        </p:grpSpPr>
        <p:sp>
          <p:nvSpPr>
            <p:cNvPr id="8" name="AutoShape 3"/>
            <p:cNvSpPr>
              <a:spLocks noChangeAspect="1" noChangeArrowheads="1" noTextEdit="1"/>
            </p:cNvSpPr>
            <p:nvPr/>
          </p:nvSpPr>
          <p:spPr bwMode="auto">
            <a:xfrm>
              <a:off x="2873" y="1028"/>
              <a:ext cx="4663"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268" y="1030"/>
              <a:ext cx="4268" cy="792"/>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2876" y="985"/>
              <a:ext cx="877" cy="885"/>
            </a:xfrm>
            <a:custGeom>
              <a:avLst/>
              <a:gdLst>
                <a:gd name="T0" fmla="*/ 26 w 371"/>
                <a:gd name="T1" fmla="*/ 234 h 371"/>
                <a:gd name="T2" fmla="*/ 234 w 371"/>
                <a:gd name="T3" fmla="*/ 344 h 371"/>
                <a:gd name="T4" fmla="*/ 344 w 371"/>
                <a:gd name="T5" fmla="*/ 137 h 371"/>
                <a:gd name="T6" fmla="*/ 137 w 371"/>
                <a:gd name="T7" fmla="*/ 26 h 371"/>
                <a:gd name="T8" fmla="*/ 26 w 371"/>
                <a:gd name="T9" fmla="*/ 234 h 371"/>
              </a:gdLst>
              <a:ahLst/>
              <a:cxnLst>
                <a:cxn ang="0">
                  <a:pos x="T0" y="T1"/>
                </a:cxn>
                <a:cxn ang="0">
                  <a:pos x="T2" y="T3"/>
                </a:cxn>
                <a:cxn ang="0">
                  <a:pos x="T4" y="T5"/>
                </a:cxn>
                <a:cxn ang="0">
                  <a:pos x="T6" y="T7"/>
                </a:cxn>
                <a:cxn ang="0">
                  <a:pos x="T8" y="T9"/>
                </a:cxn>
              </a:cxnLst>
              <a:rect l="0" t="0" r="r" b="b"/>
              <a:pathLst>
                <a:path w="371" h="371">
                  <a:moveTo>
                    <a:pt x="26" y="234"/>
                  </a:moveTo>
                  <a:cubicBezTo>
                    <a:pt x="53" y="321"/>
                    <a:pt x="146" y="371"/>
                    <a:pt x="234" y="344"/>
                  </a:cubicBezTo>
                  <a:cubicBezTo>
                    <a:pt x="321" y="317"/>
                    <a:pt x="371" y="224"/>
                    <a:pt x="344" y="137"/>
                  </a:cubicBezTo>
                  <a:cubicBezTo>
                    <a:pt x="317" y="49"/>
                    <a:pt x="224" y="0"/>
                    <a:pt x="137" y="26"/>
                  </a:cubicBezTo>
                  <a:cubicBezTo>
                    <a:pt x="49" y="53"/>
                    <a:pt x="0" y="146"/>
                    <a:pt x="26" y="2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 y="1028"/>
              <a:ext cx="838"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 y="1028"/>
              <a:ext cx="831"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1" y="1119"/>
              <a:ext cx="611"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786" y="1106"/>
              <a:ext cx="80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smtClean="0">
                  <a:ln>
                    <a:noFill/>
                  </a:ln>
                  <a:solidFill>
                    <a:srgbClr val="000000"/>
                  </a:solidFill>
                  <a:effectLst/>
                  <a:latin typeface="UTM Duepuntozero" charset="0"/>
                </a:rPr>
                <a:t>Khái</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3786" y="1373"/>
              <a:ext cx="75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300" b="0" i="0" u="none" strike="noStrike" cap="none" normalizeH="0" baseline="0" smtClean="0">
                  <a:ln>
                    <a:noFill/>
                  </a:ln>
                  <a:solidFill>
                    <a:srgbClr val="000000"/>
                  </a:solidFill>
                  <a:effectLst/>
                  <a:latin typeface="UTM Duepuntozero" charset="0"/>
                </a:rPr>
                <a:t>niệm</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5" name="Freeform 14"/>
            <p:cNvSpPr>
              <a:spLocks noEditPoints="1"/>
            </p:cNvSpPr>
            <p:nvPr/>
          </p:nvSpPr>
          <p:spPr bwMode="auto">
            <a:xfrm>
              <a:off x="3053" y="1207"/>
              <a:ext cx="426" cy="441"/>
            </a:xfrm>
            <a:custGeom>
              <a:avLst/>
              <a:gdLst>
                <a:gd name="T0" fmla="*/ 97 w 180"/>
                <a:gd name="T1" fmla="*/ 169 h 185"/>
                <a:gd name="T2" fmla="*/ 168 w 180"/>
                <a:gd name="T3" fmla="*/ 144 h 185"/>
                <a:gd name="T4" fmla="*/ 162 w 180"/>
                <a:gd name="T5" fmla="*/ 166 h 185"/>
                <a:gd name="T6" fmla="*/ 95 w 180"/>
                <a:gd name="T7" fmla="*/ 184 h 185"/>
                <a:gd name="T8" fmla="*/ 94 w 180"/>
                <a:gd name="T9" fmla="*/ 184 h 185"/>
                <a:gd name="T10" fmla="*/ 94 w 180"/>
                <a:gd name="T11" fmla="*/ 184 h 185"/>
                <a:gd name="T12" fmla="*/ 94 w 180"/>
                <a:gd name="T13" fmla="*/ 184 h 185"/>
                <a:gd name="T14" fmla="*/ 94 w 180"/>
                <a:gd name="T15" fmla="*/ 184 h 185"/>
                <a:gd name="T16" fmla="*/ 94 w 180"/>
                <a:gd name="T17" fmla="*/ 184 h 185"/>
                <a:gd name="T18" fmla="*/ 94 w 180"/>
                <a:gd name="T19" fmla="*/ 184 h 185"/>
                <a:gd name="T20" fmla="*/ 93 w 180"/>
                <a:gd name="T21" fmla="*/ 184 h 185"/>
                <a:gd name="T22" fmla="*/ 93 w 180"/>
                <a:gd name="T23" fmla="*/ 184 h 185"/>
                <a:gd name="T24" fmla="*/ 93 w 180"/>
                <a:gd name="T25" fmla="*/ 184 h 185"/>
                <a:gd name="T26" fmla="*/ 93 w 180"/>
                <a:gd name="T27" fmla="*/ 184 h 185"/>
                <a:gd name="T28" fmla="*/ 93 w 180"/>
                <a:gd name="T29" fmla="*/ 184 h 185"/>
                <a:gd name="T30" fmla="*/ 93 w 180"/>
                <a:gd name="T31" fmla="*/ 185 h 185"/>
                <a:gd name="T32" fmla="*/ 92 w 180"/>
                <a:gd name="T33" fmla="*/ 185 h 185"/>
                <a:gd name="T34" fmla="*/ 92 w 180"/>
                <a:gd name="T35" fmla="*/ 185 h 185"/>
                <a:gd name="T36" fmla="*/ 92 w 180"/>
                <a:gd name="T37" fmla="*/ 185 h 185"/>
                <a:gd name="T38" fmla="*/ 92 w 180"/>
                <a:gd name="T39" fmla="*/ 185 h 185"/>
                <a:gd name="T40" fmla="*/ 92 w 180"/>
                <a:gd name="T41" fmla="*/ 185 h 185"/>
                <a:gd name="T42" fmla="*/ 92 w 180"/>
                <a:gd name="T43" fmla="*/ 185 h 185"/>
                <a:gd name="T44" fmla="*/ 91 w 180"/>
                <a:gd name="T45" fmla="*/ 185 h 185"/>
                <a:gd name="T46" fmla="*/ 91 w 180"/>
                <a:gd name="T47" fmla="*/ 185 h 185"/>
                <a:gd name="T48" fmla="*/ 91 w 180"/>
                <a:gd name="T49" fmla="*/ 185 h 185"/>
                <a:gd name="T50" fmla="*/ 91 w 180"/>
                <a:gd name="T51" fmla="*/ 185 h 185"/>
                <a:gd name="T52" fmla="*/ 91 w 180"/>
                <a:gd name="T53" fmla="*/ 185 h 185"/>
                <a:gd name="T54" fmla="*/ 90 w 180"/>
                <a:gd name="T55" fmla="*/ 185 h 185"/>
                <a:gd name="T56" fmla="*/ 90 w 180"/>
                <a:gd name="T57" fmla="*/ 185 h 185"/>
                <a:gd name="T58" fmla="*/ 90 w 180"/>
                <a:gd name="T59" fmla="*/ 185 h 185"/>
                <a:gd name="T60" fmla="*/ 90 w 180"/>
                <a:gd name="T61" fmla="*/ 184 h 185"/>
                <a:gd name="T62" fmla="*/ 90 w 180"/>
                <a:gd name="T63" fmla="*/ 184 h 185"/>
                <a:gd name="T64" fmla="*/ 90 w 180"/>
                <a:gd name="T65" fmla="*/ 184 h 185"/>
                <a:gd name="T66" fmla="*/ 90 w 180"/>
                <a:gd name="T67" fmla="*/ 184 h 185"/>
                <a:gd name="T68" fmla="*/ 89 w 180"/>
                <a:gd name="T69" fmla="*/ 184 h 185"/>
                <a:gd name="T70" fmla="*/ 89 w 180"/>
                <a:gd name="T71" fmla="*/ 184 h 185"/>
                <a:gd name="T72" fmla="*/ 89 w 180"/>
                <a:gd name="T73" fmla="*/ 184 h 185"/>
                <a:gd name="T74" fmla="*/ 89 w 180"/>
                <a:gd name="T75" fmla="*/ 184 h 185"/>
                <a:gd name="T76" fmla="*/ 89 w 180"/>
                <a:gd name="T77" fmla="*/ 184 h 185"/>
                <a:gd name="T78" fmla="*/ 89 w 180"/>
                <a:gd name="T79" fmla="*/ 184 h 185"/>
                <a:gd name="T80" fmla="*/ 88 w 180"/>
                <a:gd name="T81" fmla="*/ 184 h 185"/>
                <a:gd name="T82" fmla="*/ 88 w 180"/>
                <a:gd name="T83" fmla="*/ 184 h 185"/>
                <a:gd name="T84" fmla="*/ 88 w 180"/>
                <a:gd name="T85" fmla="*/ 184 h 185"/>
                <a:gd name="T86" fmla="*/ 15 w 180"/>
                <a:gd name="T87" fmla="*/ 161 h 185"/>
                <a:gd name="T88" fmla="*/ 26 w 180"/>
                <a:gd name="T89" fmla="*/ 154 h 185"/>
                <a:gd name="T90" fmla="*/ 57 w 180"/>
                <a:gd name="T91" fmla="*/ 63 h 185"/>
                <a:gd name="T92" fmla="*/ 15 w 180"/>
                <a:gd name="T93" fmla="*/ 54 h 185"/>
                <a:gd name="T94" fmla="*/ 91 w 180"/>
                <a:gd name="T95" fmla="*/ 65 h 185"/>
                <a:gd name="T96" fmla="*/ 168 w 180"/>
                <a:gd name="T97" fmla="*/ 54 h 185"/>
                <a:gd name="T98" fmla="*/ 148 w 180"/>
                <a:gd name="T99" fmla="*/ 101 h 185"/>
                <a:gd name="T100" fmla="*/ 147 w 180"/>
                <a:gd name="T101" fmla="*/ 119 h 185"/>
                <a:gd name="T102" fmla="*/ 151 w 180"/>
                <a:gd name="T103" fmla="*/ 130 h 185"/>
                <a:gd name="T104" fmla="*/ 176 w 180"/>
                <a:gd name="T105" fmla="*/ 105 h 185"/>
                <a:gd name="T106" fmla="*/ 11 w 180"/>
                <a:gd name="T107" fmla="*/ 135 h 185"/>
                <a:gd name="T108" fmla="*/ 33 w 180"/>
                <a:gd name="T109" fmla="*/ 129 h 185"/>
                <a:gd name="T110" fmla="*/ 33 w 180"/>
                <a:gd name="T111" fmla="*/ 111 h 185"/>
                <a:gd name="T112" fmla="*/ 91 w 180"/>
                <a:gd name="T113" fmla="*/ 0 h 185"/>
                <a:gd name="T114" fmla="*/ 127 w 180"/>
                <a:gd name="T115"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185">
                  <a:moveTo>
                    <a:pt x="157" y="60"/>
                  </a:moveTo>
                  <a:cubicBezTo>
                    <a:pt x="146" y="59"/>
                    <a:pt x="135" y="61"/>
                    <a:pt x="126" y="63"/>
                  </a:cubicBezTo>
                  <a:cubicBezTo>
                    <a:pt x="116" y="66"/>
                    <a:pt x="106" y="70"/>
                    <a:pt x="97" y="75"/>
                  </a:cubicBezTo>
                  <a:cubicBezTo>
                    <a:pt x="97" y="169"/>
                    <a:pt x="97" y="169"/>
                    <a:pt x="97" y="169"/>
                  </a:cubicBezTo>
                  <a:cubicBezTo>
                    <a:pt x="105" y="164"/>
                    <a:pt x="114" y="161"/>
                    <a:pt x="123" y="158"/>
                  </a:cubicBezTo>
                  <a:cubicBezTo>
                    <a:pt x="133" y="155"/>
                    <a:pt x="145" y="154"/>
                    <a:pt x="157" y="154"/>
                  </a:cubicBezTo>
                  <a:cubicBezTo>
                    <a:pt x="157" y="146"/>
                    <a:pt x="157" y="146"/>
                    <a:pt x="157" y="146"/>
                  </a:cubicBezTo>
                  <a:cubicBezTo>
                    <a:pt x="161" y="146"/>
                    <a:pt x="165" y="145"/>
                    <a:pt x="168" y="144"/>
                  </a:cubicBezTo>
                  <a:cubicBezTo>
                    <a:pt x="168" y="161"/>
                    <a:pt x="168" y="161"/>
                    <a:pt x="168" y="161"/>
                  </a:cubicBezTo>
                  <a:cubicBezTo>
                    <a:pt x="168" y="161"/>
                    <a:pt x="168" y="161"/>
                    <a:pt x="168" y="161"/>
                  </a:cubicBezTo>
                  <a:cubicBezTo>
                    <a:pt x="168" y="161"/>
                    <a:pt x="168" y="161"/>
                    <a:pt x="168" y="161"/>
                  </a:cubicBezTo>
                  <a:cubicBezTo>
                    <a:pt x="168" y="164"/>
                    <a:pt x="165" y="167"/>
                    <a:pt x="162" y="166"/>
                  </a:cubicBezTo>
                  <a:cubicBezTo>
                    <a:pt x="149" y="165"/>
                    <a:pt x="137" y="166"/>
                    <a:pt x="126" y="169"/>
                  </a:cubicBezTo>
                  <a:cubicBezTo>
                    <a:pt x="115" y="172"/>
                    <a:pt x="105" y="177"/>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78" y="177"/>
                    <a:pt x="68" y="172"/>
                    <a:pt x="57" y="169"/>
                  </a:cubicBezTo>
                  <a:cubicBezTo>
                    <a:pt x="46" y="166"/>
                    <a:pt x="34" y="165"/>
                    <a:pt x="21" y="166"/>
                  </a:cubicBezTo>
                  <a:cubicBezTo>
                    <a:pt x="18" y="167"/>
                    <a:pt x="15" y="164"/>
                    <a:pt x="15" y="161"/>
                  </a:cubicBezTo>
                  <a:cubicBezTo>
                    <a:pt x="15" y="161"/>
                    <a:pt x="15" y="161"/>
                    <a:pt x="15" y="161"/>
                  </a:cubicBezTo>
                  <a:cubicBezTo>
                    <a:pt x="15" y="161"/>
                    <a:pt x="15" y="161"/>
                    <a:pt x="15" y="161"/>
                  </a:cubicBezTo>
                  <a:cubicBezTo>
                    <a:pt x="15" y="145"/>
                    <a:pt x="15" y="145"/>
                    <a:pt x="15" y="145"/>
                  </a:cubicBezTo>
                  <a:cubicBezTo>
                    <a:pt x="18" y="146"/>
                    <a:pt x="22" y="146"/>
                    <a:pt x="26" y="146"/>
                  </a:cubicBezTo>
                  <a:cubicBezTo>
                    <a:pt x="26" y="154"/>
                    <a:pt x="26" y="154"/>
                    <a:pt x="26" y="154"/>
                  </a:cubicBezTo>
                  <a:cubicBezTo>
                    <a:pt x="38" y="154"/>
                    <a:pt x="49" y="155"/>
                    <a:pt x="60" y="158"/>
                  </a:cubicBezTo>
                  <a:cubicBezTo>
                    <a:pt x="69" y="161"/>
                    <a:pt x="77" y="164"/>
                    <a:pt x="86" y="169"/>
                  </a:cubicBezTo>
                  <a:cubicBezTo>
                    <a:pt x="86" y="75"/>
                    <a:pt x="86" y="75"/>
                    <a:pt x="86" y="75"/>
                  </a:cubicBezTo>
                  <a:cubicBezTo>
                    <a:pt x="77" y="70"/>
                    <a:pt x="67" y="66"/>
                    <a:pt x="57" y="63"/>
                  </a:cubicBezTo>
                  <a:cubicBezTo>
                    <a:pt x="47" y="61"/>
                    <a:pt x="37" y="59"/>
                    <a:pt x="26" y="60"/>
                  </a:cubicBezTo>
                  <a:cubicBezTo>
                    <a:pt x="26" y="92"/>
                    <a:pt x="26" y="92"/>
                    <a:pt x="26" y="92"/>
                  </a:cubicBezTo>
                  <a:cubicBezTo>
                    <a:pt x="22" y="91"/>
                    <a:pt x="18" y="91"/>
                    <a:pt x="15" y="92"/>
                  </a:cubicBezTo>
                  <a:cubicBezTo>
                    <a:pt x="15" y="54"/>
                    <a:pt x="15" y="54"/>
                    <a:pt x="15" y="54"/>
                  </a:cubicBezTo>
                  <a:cubicBezTo>
                    <a:pt x="15" y="51"/>
                    <a:pt x="17" y="48"/>
                    <a:pt x="20" y="48"/>
                  </a:cubicBezTo>
                  <a:cubicBezTo>
                    <a:pt x="20" y="48"/>
                    <a:pt x="20" y="48"/>
                    <a:pt x="20" y="48"/>
                  </a:cubicBezTo>
                  <a:cubicBezTo>
                    <a:pt x="34" y="47"/>
                    <a:pt x="48" y="49"/>
                    <a:pt x="60" y="52"/>
                  </a:cubicBezTo>
                  <a:cubicBezTo>
                    <a:pt x="71" y="55"/>
                    <a:pt x="82" y="59"/>
                    <a:pt x="91" y="65"/>
                  </a:cubicBezTo>
                  <a:cubicBezTo>
                    <a:pt x="101" y="59"/>
                    <a:pt x="112" y="55"/>
                    <a:pt x="123" y="52"/>
                  </a:cubicBezTo>
                  <a:cubicBezTo>
                    <a:pt x="135" y="49"/>
                    <a:pt x="148" y="47"/>
                    <a:pt x="162" y="48"/>
                  </a:cubicBezTo>
                  <a:cubicBezTo>
                    <a:pt x="162" y="48"/>
                    <a:pt x="162" y="48"/>
                    <a:pt x="162" y="48"/>
                  </a:cubicBezTo>
                  <a:cubicBezTo>
                    <a:pt x="166" y="48"/>
                    <a:pt x="168" y="51"/>
                    <a:pt x="168" y="54"/>
                  </a:cubicBezTo>
                  <a:cubicBezTo>
                    <a:pt x="168" y="92"/>
                    <a:pt x="168" y="92"/>
                    <a:pt x="168" y="92"/>
                  </a:cubicBezTo>
                  <a:cubicBezTo>
                    <a:pt x="165" y="91"/>
                    <a:pt x="161" y="91"/>
                    <a:pt x="157" y="92"/>
                  </a:cubicBezTo>
                  <a:cubicBezTo>
                    <a:pt x="157" y="60"/>
                    <a:pt x="157" y="60"/>
                    <a:pt x="157" y="60"/>
                  </a:cubicBezTo>
                  <a:close/>
                  <a:moveTo>
                    <a:pt x="148" y="101"/>
                  </a:moveTo>
                  <a:cubicBezTo>
                    <a:pt x="147" y="103"/>
                    <a:pt x="147" y="106"/>
                    <a:pt x="147" y="108"/>
                  </a:cubicBezTo>
                  <a:cubicBezTo>
                    <a:pt x="152" y="110"/>
                    <a:pt x="152" y="110"/>
                    <a:pt x="152" y="110"/>
                  </a:cubicBezTo>
                  <a:cubicBezTo>
                    <a:pt x="147" y="111"/>
                    <a:pt x="147" y="111"/>
                    <a:pt x="147" y="111"/>
                  </a:cubicBezTo>
                  <a:cubicBezTo>
                    <a:pt x="147" y="113"/>
                    <a:pt x="147" y="116"/>
                    <a:pt x="147" y="119"/>
                  </a:cubicBezTo>
                  <a:cubicBezTo>
                    <a:pt x="151" y="120"/>
                    <a:pt x="151" y="120"/>
                    <a:pt x="151" y="120"/>
                  </a:cubicBezTo>
                  <a:cubicBezTo>
                    <a:pt x="147" y="121"/>
                    <a:pt x="147" y="121"/>
                    <a:pt x="147" y="121"/>
                  </a:cubicBezTo>
                  <a:cubicBezTo>
                    <a:pt x="147" y="124"/>
                    <a:pt x="147" y="127"/>
                    <a:pt x="148" y="129"/>
                  </a:cubicBezTo>
                  <a:cubicBezTo>
                    <a:pt x="151" y="130"/>
                    <a:pt x="151" y="130"/>
                    <a:pt x="151" y="130"/>
                  </a:cubicBezTo>
                  <a:cubicBezTo>
                    <a:pt x="148" y="131"/>
                    <a:pt x="148" y="131"/>
                    <a:pt x="148" y="131"/>
                  </a:cubicBezTo>
                  <a:cubicBezTo>
                    <a:pt x="148" y="133"/>
                    <a:pt x="148" y="135"/>
                    <a:pt x="149" y="137"/>
                  </a:cubicBezTo>
                  <a:cubicBezTo>
                    <a:pt x="151" y="138"/>
                    <a:pt x="163" y="141"/>
                    <a:pt x="169" y="135"/>
                  </a:cubicBezTo>
                  <a:cubicBezTo>
                    <a:pt x="176" y="129"/>
                    <a:pt x="180" y="116"/>
                    <a:pt x="176" y="105"/>
                  </a:cubicBezTo>
                  <a:cubicBezTo>
                    <a:pt x="173" y="96"/>
                    <a:pt x="154" y="99"/>
                    <a:pt x="148" y="101"/>
                  </a:cubicBezTo>
                  <a:close/>
                  <a:moveTo>
                    <a:pt x="32" y="101"/>
                  </a:moveTo>
                  <a:cubicBezTo>
                    <a:pt x="26" y="99"/>
                    <a:pt x="7" y="96"/>
                    <a:pt x="4" y="105"/>
                  </a:cubicBezTo>
                  <a:cubicBezTo>
                    <a:pt x="0" y="116"/>
                    <a:pt x="4" y="129"/>
                    <a:pt x="11" y="135"/>
                  </a:cubicBezTo>
                  <a:cubicBezTo>
                    <a:pt x="17" y="141"/>
                    <a:pt x="29" y="138"/>
                    <a:pt x="32" y="137"/>
                  </a:cubicBezTo>
                  <a:cubicBezTo>
                    <a:pt x="32" y="135"/>
                    <a:pt x="32" y="133"/>
                    <a:pt x="32" y="131"/>
                  </a:cubicBezTo>
                  <a:cubicBezTo>
                    <a:pt x="29" y="130"/>
                    <a:pt x="29" y="130"/>
                    <a:pt x="29" y="130"/>
                  </a:cubicBezTo>
                  <a:cubicBezTo>
                    <a:pt x="33" y="129"/>
                    <a:pt x="33" y="129"/>
                    <a:pt x="33" y="129"/>
                  </a:cubicBezTo>
                  <a:cubicBezTo>
                    <a:pt x="33" y="127"/>
                    <a:pt x="33" y="124"/>
                    <a:pt x="33" y="121"/>
                  </a:cubicBezTo>
                  <a:cubicBezTo>
                    <a:pt x="29" y="120"/>
                    <a:pt x="29" y="120"/>
                    <a:pt x="29" y="120"/>
                  </a:cubicBezTo>
                  <a:cubicBezTo>
                    <a:pt x="33" y="119"/>
                    <a:pt x="33" y="119"/>
                    <a:pt x="33" y="119"/>
                  </a:cubicBezTo>
                  <a:cubicBezTo>
                    <a:pt x="33" y="116"/>
                    <a:pt x="33" y="113"/>
                    <a:pt x="33" y="111"/>
                  </a:cubicBezTo>
                  <a:cubicBezTo>
                    <a:pt x="28" y="110"/>
                    <a:pt x="28" y="110"/>
                    <a:pt x="28" y="110"/>
                  </a:cubicBezTo>
                  <a:cubicBezTo>
                    <a:pt x="33" y="108"/>
                    <a:pt x="33" y="108"/>
                    <a:pt x="33" y="108"/>
                  </a:cubicBezTo>
                  <a:cubicBezTo>
                    <a:pt x="33" y="106"/>
                    <a:pt x="33" y="103"/>
                    <a:pt x="32" y="101"/>
                  </a:cubicBezTo>
                  <a:close/>
                  <a:moveTo>
                    <a:pt x="91" y="0"/>
                  </a:moveTo>
                  <a:cubicBezTo>
                    <a:pt x="71" y="0"/>
                    <a:pt x="55" y="16"/>
                    <a:pt x="55" y="35"/>
                  </a:cubicBezTo>
                  <a:cubicBezTo>
                    <a:pt x="55" y="37"/>
                    <a:pt x="55" y="38"/>
                    <a:pt x="56" y="40"/>
                  </a:cubicBezTo>
                  <a:cubicBezTo>
                    <a:pt x="68" y="43"/>
                    <a:pt x="80" y="48"/>
                    <a:pt x="91" y="55"/>
                  </a:cubicBezTo>
                  <a:cubicBezTo>
                    <a:pt x="102" y="48"/>
                    <a:pt x="114" y="43"/>
                    <a:pt x="127" y="40"/>
                  </a:cubicBezTo>
                  <a:cubicBezTo>
                    <a:pt x="127" y="38"/>
                    <a:pt x="127" y="37"/>
                    <a:pt x="127" y="35"/>
                  </a:cubicBezTo>
                  <a:cubicBezTo>
                    <a:pt x="127" y="16"/>
                    <a:pt x="111"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7180252" y="1935162"/>
            <a:ext cx="4775200" cy="584775"/>
          </a:xfrm>
          <a:prstGeom prst="rect">
            <a:avLst/>
          </a:prstGeom>
          <a:noFill/>
        </p:spPr>
        <p:txBody>
          <a:bodyPr wrap="square" rtlCol="0">
            <a:spAutoFit/>
          </a:bodyPr>
          <a:lstStyle/>
          <a:p>
            <a:pPr algn="just"/>
            <a:r>
              <a:rPr lang="en-US" sz="1600" smtClean="0">
                <a:latin typeface="Times New Roman" panose="02020603050405020304" pitchFamily="18" charset="0"/>
                <a:cs typeface="Times New Roman" panose="02020603050405020304" pitchFamily="18" charset="0"/>
              </a:rPr>
              <a:t>Thư mục (folder) là nơi chứa các chương trình và các tập tin. Thư mục là phương tiện để sắp xếp thông tin</a:t>
            </a:r>
            <a:endParaRPr lang="en-US" sz="1600">
              <a:latin typeface="Times New Roman" panose="02020603050405020304" pitchFamily="18" charset="0"/>
              <a:cs typeface="Times New Roman" panose="02020603050405020304" pitchFamily="18" charset="0"/>
            </a:endParaRPr>
          </a:p>
        </p:txBody>
      </p:sp>
      <p:grpSp>
        <p:nvGrpSpPr>
          <p:cNvPr id="3072" name="Group 3071"/>
          <p:cNvGrpSpPr/>
          <p:nvPr/>
        </p:nvGrpSpPr>
        <p:grpSpPr>
          <a:xfrm>
            <a:off x="5838031" y="3251580"/>
            <a:ext cx="5475288" cy="2401887"/>
            <a:chOff x="5838031" y="4456113"/>
            <a:chExt cx="5475288" cy="2401887"/>
          </a:xfrm>
        </p:grpSpPr>
        <p:sp>
          <p:nvSpPr>
            <p:cNvPr id="19" name="TextBox 18"/>
            <p:cNvSpPr txBox="1"/>
            <p:nvPr/>
          </p:nvSpPr>
          <p:spPr>
            <a:xfrm>
              <a:off x="7109619" y="4514146"/>
              <a:ext cx="2762250" cy="630942"/>
            </a:xfrm>
            <a:prstGeom prst="rect">
              <a:avLst/>
            </a:prstGeom>
            <a:noFill/>
          </p:spPr>
          <p:txBody>
            <a:bodyPr wrap="square" rtlCol="0">
              <a:spAutoFit/>
            </a:bodyPr>
            <a:lstStyle/>
            <a:p>
              <a:pPr algn="just">
                <a:lnSpc>
                  <a:spcPts val="1400"/>
                </a:lnSpc>
              </a:pPr>
              <a:r>
                <a:rPr lang="en-US" sz="1200" kern="0">
                  <a:solidFill>
                    <a:srgbClr val="47A891"/>
                  </a:solidFill>
                  <a:latin typeface="Times New Roman" panose="02020603050405020304" pitchFamily="18" charset="0"/>
                  <a:cs typeface="Times New Roman" panose="02020603050405020304" pitchFamily="18" charset="0"/>
                </a:rPr>
                <a:t>Thư mục giống như các ngăn trong tủ đựng hồ sơ giúp bạn sắp xếp các thư mục và các tập tin có liên quan lại với </a:t>
              </a:r>
              <a:r>
                <a:rPr lang="en-US" sz="1200" kern="0" smtClean="0">
                  <a:solidFill>
                    <a:srgbClr val="47A891"/>
                  </a:solidFill>
                  <a:latin typeface="Times New Roman" panose="02020603050405020304" pitchFamily="18" charset="0"/>
                  <a:cs typeface="Times New Roman" panose="02020603050405020304" pitchFamily="18" charset="0"/>
                </a:rPr>
                <a:t>nhau</a:t>
              </a:r>
              <a:endParaRPr lang="en-US" sz="1200" kern="0">
                <a:solidFill>
                  <a:srgbClr val="47A891"/>
                </a:solidFill>
                <a:latin typeface="Times New Roman" panose="02020603050405020304" pitchFamily="18" charset="0"/>
                <a:cs typeface="Times New Roman" panose="02020603050405020304" pitchFamily="18" charset="0"/>
              </a:endParaRPr>
            </a:p>
          </p:txBody>
        </p:sp>
        <p:grpSp>
          <p:nvGrpSpPr>
            <p:cNvPr id="20" name="Group 17"/>
            <p:cNvGrpSpPr>
              <a:grpSpLocks noChangeAspect="1"/>
            </p:cNvGrpSpPr>
            <p:nvPr/>
          </p:nvGrpSpPr>
          <p:grpSpPr bwMode="auto">
            <a:xfrm>
              <a:off x="5838031" y="4456113"/>
              <a:ext cx="5475288" cy="2401887"/>
              <a:chOff x="3520" y="1979"/>
              <a:chExt cx="3449" cy="1513"/>
            </a:xfrm>
          </p:grpSpPr>
          <p:sp>
            <p:nvSpPr>
              <p:cNvPr id="21" name="AutoShape 16"/>
              <p:cNvSpPr>
                <a:spLocks noChangeAspect="1" noChangeArrowheads="1" noTextEdit="1"/>
              </p:cNvSpPr>
              <p:nvPr/>
            </p:nvSpPr>
            <p:spPr bwMode="auto">
              <a:xfrm>
                <a:off x="3596" y="2413"/>
                <a:ext cx="3373"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noEditPoints="1"/>
              </p:cNvSpPr>
              <p:nvPr/>
            </p:nvSpPr>
            <p:spPr bwMode="auto">
              <a:xfrm>
                <a:off x="3520" y="1979"/>
                <a:ext cx="3373" cy="1081"/>
              </a:xfrm>
              <a:custGeom>
                <a:avLst/>
                <a:gdLst>
                  <a:gd name="T0" fmla="*/ 1794 w 1797"/>
                  <a:gd name="T1" fmla="*/ 359 h 574"/>
                  <a:gd name="T2" fmla="*/ 1480 w 1797"/>
                  <a:gd name="T3" fmla="*/ 0 h 574"/>
                  <a:gd name="T4" fmla="*/ 316 w 1797"/>
                  <a:gd name="T5" fmla="*/ 0 h 574"/>
                  <a:gd name="T6" fmla="*/ 3 w 1797"/>
                  <a:gd name="T7" fmla="*/ 359 h 574"/>
                  <a:gd name="T8" fmla="*/ 0 w 1797"/>
                  <a:gd name="T9" fmla="*/ 359 h 574"/>
                  <a:gd name="T10" fmla="*/ 0 w 1797"/>
                  <a:gd name="T11" fmla="*/ 537 h 574"/>
                  <a:gd name="T12" fmla="*/ 108 w 1797"/>
                  <a:gd name="T13" fmla="*/ 574 h 574"/>
                  <a:gd name="T14" fmla="*/ 1689 w 1797"/>
                  <a:gd name="T15" fmla="*/ 574 h 574"/>
                  <a:gd name="T16" fmla="*/ 1797 w 1797"/>
                  <a:gd name="T17" fmla="*/ 537 h 574"/>
                  <a:gd name="T18" fmla="*/ 1797 w 1797"/>
                  <a:gd name="T19" fmla="*/ 359 h 574"/>
                  <a:gd name="T20" fmla="*/ 1794 w 1797"/>
                  <a:gd name="T21" fmla="*/ 359 h 574"/>
                  <a:gd name="T22" fmla="*/ 1289 w 1797"/>
                  <a:gd name="T23" fmla="*/ 350 h 574"/>
                  <a:gd name="T24" fmla="*/ 1123 w 1797"/>
                  <a:gd name="T25" fmla="*/ 462 h 574"/>
                  <a:gd name="T26" fmla="*/ 663 w 1797"/>
                  <a:gd name="T27" fmla="*/ 462 h 574"/>
                  <a:gd name="T28" fmla="*/ 490 w 1797"/>
                  <a:gd name="T29" fmla="*/ 350 h 574"/>
                  <a:gd name="T30" fmla="*/ 184 w 1797"/>
                  <a:gd name="T31" fmla="*/ 350 h 574"/>
                  <a:gd name="T32" fmla="*/ 449 w 1797"/>
                  <a:gd name="T33" fmla="*/ 38 h 574"/>
                  <a:gd name="T34" fmla="*/ 1343 w 1797"/>
                  <a:gd name="T35" fmla="*/ 38 h 574"/>
                  <a:gd name="T36" fmla="*/ 1618 w 1797"/>
                  <a:gd name="T37" fmla="*/ 350 h 574"/>
                  <a:gd name="T38" fmla="*/ 1289 w 1797"/>
                  <a:gd name="T39" fmla="*/ 35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7" h="574">
                    <a:moveTo>
                      <a:pt x="1794" y="359"/>
                    </a:moveTo>
                    <a:cubicBezTo>
                      <a:pt x="1480" y="0"/>
                      <a:pt x="1480" y="0"/>
                      <a:pt x="1480" y="0"/>
                    </a:cubicBezTo>
                    <a:cubicBezTo>
                      <a:pt x="316" y="0"/>
                      <a:pt x="316" y="0"/>
                      <a:pt x="316" y="0"/>
                    </a:cubicBezTo>
                    <a:cubicBezTo>
                      <a:pt x="3" y="359"/>
                      <a:pt x="3" y="359"/>
                      <a:pt x="3" y="359"/>
                    </a:cubicBezTo>
                    <a:cubicBezTo>
                      <a:pt x="0" y="359"/>
                      <a:pt x="0" y="359"/>
                      <a:pt x="0" y="359"/>
                    </a:cubicBezTo>
                    <a:cubicBezTo>
                      <a:pt x="0" y="537"/>
                      <a:pt x="0" y="537"/>
                      <a:pt x="0" y="537"/>
                    </a:cubicBezTo>
                    <a:cubicBezTo>
                      <a:pt x="0" y="557"/>
                      <a:pt x="48" y="574"/>
                      <a:pt x="108" y="574"/>
                    </a:cubicBezTo>
                    <a:cubicBezTo>
                      <a:pt x="1689" y="574"/>
                      <a:pt x="1689" y="574"/>
                      <a:pt x="1689" y="574"/>
                    </a:cubicBezTo>
                    <a:cubicBezTo>
                      <a:pt x="1748" y="574"/>
                      <a:pt x="1797" y="557"/>
                      <a:pt x="1797" y="537"/>
                    </a:cubicBezTo>
                    <a:cubicBezTo>
                      <a:pt x="1797" y="359"/>
                      <a:pt x="1797" y="359"/>
                      <a:pt x="1797" y="359"/>
                    </a:cubicBezTo>
                    <a:lnTo>
                      <a:pt x="1794" y="359"/>
                    </a:lnTo>
                    <a:close/>
                    <a:moveTo>
                      <a:pt x="1289" y="350"/>
                    </a:moveTo>
                    <a:cubicBezTo>
                      <a:pt x="1123" y="462"/>
                      <a:pt x="1123" y="462"/>
                      <a:pt x="1123" y="462"/>
                    </a:cubicBezTo>
                    <a:cubicBezTo>
                      <a:pt x="663" y="462"/>
                      <a:pt x="663" y="462"/>
                      <a:pt x="663" y="462"/>
                    </a:cubicBezTo>
                    <a:cubicBezTo>
                      <a:pt x="490" y="350"/>
                      <a:pt x="490" y="350"/>
                      <a:pt x="490" y="350"/>
                    </a:cubicBezTo>
                    <a:cubicBezTo>
                      <a:pt x="184" y="350"/>
                      <a:pt x="184" y="350"/>
                      <a:pt x="184" y="350"/>
                    </a:cubicBezTo>
                    <a:cubicBezTo>
                      <a:pt x="449" y="38"/>
                      <a:pt x="449" y="38"/>
                      <a:pt x="449" y="38"/>
                    </a:cubicBezTo>
                    <a:cubicBezTo>
                      <a:pt x="1343" y="38"/>
                      <a:pt x="1343" y="38"/>
                      <a:pt x="1343" y="38"/>
                    </a:cubicBezTo>
                    <a:cubicBezTo>
                      <a:pt x="1618" y="350"/>
                      <a:pt x="1618" y="350"/>
                      <a:pt x="1618" y="350"/>
                    </a:cubicBezTo>
                    <a:lnTo>
                      <a:pt x="1289" y="350"/>
                    </a:lnTo>
                    <a:close/>
                  </a:path>
                </a:pathLst>
              </a:custGeom>
              <a:solidFill>
                <a:srgbClr val="47A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Box 30"/>
            <p:cNvSpPr txBox="1"/>
            <p:nvPr/>
          </p:nvSpPr>
          <p:spPr>
            <a:xfrm>
              <a:off x="6723062" y="5083323"/>
              <a:ext cx="3705225" cy="461665"/>
            </a:xfrm>
            <a:prstGeom prst="rect">
              <a:avLst/>
            </a:prstGeom>
            <a:noFill/>
          </p:spPr>
          <p:txBody>
            <a:bodyPr wrap="square" rtlCol="0">
              <a:spAutoFit/>
            </a:bodyPr>
            <a:lstStyle/>
            <a:p>
              <a:r>
                <a:rPr lang="en-US" sz="1200" kern="0">
                  <a:solidFill>
                    <a:srgbClr val="47A891"/>
                  </a:solidFill>
                  <a:latin typeface="Times New Roman" panose="02020603050405020304" pitchFamily="18" charset="0"/>
                  <a:cs typeface="Times New Roman" panose="02020603050405020304" pitchFamily="18" charset="0"/>
                </a:rPr>
                <a:t>Một thư mục con (subfolder) đơn giản là một thư mục được chứ trong một thư mục </a:t>
              </a:r>
              <a:r>
                <a:rPr lang="en-US" sz="1200" kern="0" smtClean="0">
                  <a:solidFill>
                    <a:srgbClr val="47A891"/>
                  </a:solidFill>
                  <a:latin typeface="Times New Roman" panose="02020603050405020304" pitchFamily="18" charset="0"/>
                  <a:cs typeface="Times New Roman" panose="02020603050405020304" pitchFamily="18" charset="0"/>
                </a:rPr>
                <a:t>khác</a:t>
              </a:r>
              <a:endParaRPr lang="en-US" sz="1200" kern="0">
                <a:solidFill>
                  <a:srgbClr val="47A89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9504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normAutofit/>
          </a:bodyPr>
          <a:lstStyle/>
          <a:p>
            <a:r>
              <a:rPr lang="en-US" sz="4000" dirty="0" err="1" smtClean="0"/>
              <a:t>máy</a:t>
            </a:r>
            <a:r>
              <a:rPr lang="en-US" sz="4000" dirty="0" smtClean="0"/>
              <a:t> </a:t>
            </a:r>
            <a:r>
              <a:rPr lang="en-US" sz="4000" dirty="0" err="1" smtClean="0"/>
              <a:t>tính</a:t>
            </a:r>
            <a:r>
              <a:rPr lang="en-US" sz="4000" dirty="0" smtClean="0"/>
              <a:t> </a:t>
            </a:r>
            <a:r>
              <a:rPr lang="en-US" sz="4000" dirty="0" err="1" smtClean="0"/>
              <a:t>thật</a:t>
            </a:r>
            <a:r>
              <a:rPr lang="en-US" sz="4000" dirty="0" smtClean="0"/>
              <a:t> </a:t>
            </a:r>
            <a:r>
              <a:rPr lang="en-US" sz="4000" dirty="0" err="1" smtClean="0"/>
              <a:t>là</a:t>
            </a:r>
            <a:r>
              <a:rPr lang="en-US" sz="4000" dirty="0" smtClean="0"/>
              <a:t> </a:t>
            </a:r>
            <a:r>
              <a:rPr lang="en-US" sz="4000" dirty="0" err="1" smtClean="0"/>
              <a:t>đơn</a:t>
            </a:r>
            <a:r>
              <a:rPr lang="en-US" sz="4000" dirty="0" smtClean="0"/>
              <a:t> </a:t>
            </a:r>
            <a:r>
              <a:rPr lang="en-US" sz="4000" dirty="0" err="1" smtClean="0"/>
              <a:t>giản</a:t>
            </a:r>
            <a:endParaRPr lang="en-US" sz="4000" dirty="0"/>
          </a:p>
        </p:txBody>
      </p:sp>
      <p:sp>
        <p:nvSpPr>
          <p:cNvPr id="19" name="Subtitle 18"/>
          <p:cNvSpPr>
            <a:spLocks noGrp="1"/>
          </p:cNvSpPr>
          <p:nvPr>
            <p:ph type="subTitle" idx="1"/>
          </p:nvPr>
        </p:nvSpPr>
        <p:spPr/>
        <p:txBody>
          <a:bodyPr/>
          <a:lstStyle/>
          <a:p>
            <a:r>
              <a:rPr lang="en-US" dirty="0" err="1" smtClean="0"/>
              <a:t>Chủ</a:t>
            </a:r>
            <a:r>
              <a:rPr lang="en-US" dirty="0" smtClean="0"/>
              <a:t> </a:t>
            </a:r>
            <a:r>
              <a:rPr lang="en-US" dirty="0" err="1" smtClean="0"/>
              <a:t>đề</a:t>
            </a:r>
            <a:r>
              <a:rPr lang="en-US" dirty="0" smtClean="0"/>
              <a:t> A. </a:t>
            </a:r>
            <a:r>
              <a:rPr lang="en-US" dirty="0"/>
              <a:t>CĂN BẢN VỀ HỆ ĐIỀU HÀNH</a:t>
            </a:r>
          </a:p>
        </p:txBody>
      </p:sp>
    </p:spTree>
    <p:extLst>
      <p:ext uri="{BB962C8B-B14F-4D97-AF65-F5344CB8AC3E}">
        <p14:creationId xmlns:p14="http://schemas.microsoft.com/office/powerpoint/2010/main" val="1669284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a:solidFill>
                  <a:schemeClr val="bg2"/>
                </a:solidFill>
              </a:rPr>
              <a:t>Các kiểu </a:t>
            </a:r>
            <a:r>
              <a:rPr lang="en-US" smtClean="0">
                <a:solidFill>
                  <a:schemeClr val="bg2"/>
                </a:solidFill>
              </a:rPr>
              <a:t>tập </a:t>
            </a:r>
            <a:r>
              <a:rPr lang="en-US">
                <a:solidFill>
                  <a:schemeClr val="bg2"/>
                </a:solidFill>
              </a:rPr>
              <a:t>tin</a:t>
            </a:r>
          </a:p>
        </p:txBody>
      </p:sp>
      <p:pic>
        <p:nvPicPr>
          <p:cNvPr id="5" name="Picture 4"/>
          <p:cNvPicPr>
            <a:picLocks noChangeAspect="1"/>
          </p:cNvPicPr>
          <p:nvPr/>
        </p:nvPicPr>
        <p:blipFill>
          <a:blip r:embed="rId2"/>
          <a:stretch>
            <a:fillRect/>
          </a:stretch>
        </p:blipFill>
        <p:spPr>
          <a:xfrm>
            <a:off x="569680" y="2183413"/>
            <a:ext cx="4004140" cy="2531462"/>
          </a:xfrm>
          <a:prstGeom prst="rect">
            <a:avLst/>
          </a:prstGeom>
        </p:spPr>
      </p:pic>
      <p:grpSp>
        <p:nvGrpSpPr>
          <p:cNvPr id="6" name="Group 4"/>
          <p:cNvGrpSpPr>
            <a:grpSpLocks noChangeAspect="1"/>
          </p:cNvGrpSpPr>
          <p:nvPr/>
        </p:nvGrpSpPr>
        <p:grpSpPr bwMode="auto">
          <a:xfrm>
            <a:off x="4829175" y="1184275"/>
            <a:ext cx="5870575" cy="4529138"/>
            <a:chOff x="3042" y="746"/>
            <a:chExt cx="3698" cy="2853"/>
          </a:xfrm>
        </p:grpSpPr>
        <p:sp>
          <p:nvSpPr>
            <p:cNvPr id="7" name="AutoShape 3"/>
            <p:cNvSpPr>
              <a:spLocks noChangeAspect="1" noChangeArrowheads="1" noTextEdit="1"/>
            </p:cNvSpPr>
            <p:nvPr/>
          </p:nvSpPr>
          <p:spPr bwMode="auto">
            <a:xfrm>
              <a:off x="3042" y="746"/>
              <a:ext cx="3684" cy="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a:off x="5000" y="1383"/>
              <a:ext cx="1724" cy="46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 name="Freeform 6"/>
            <p:cNvSpPr>
              <a:spLocks/>
            </p:cNvSpPr>
            <p:nvPr/>
          </p:nvSpPr>
          <p:spPr bwMode="auto">
            <a:xfrm>
              <a:off x="4429" y="1340"/>
              <a:ext cx="571" cy="512"/>
            </a:xfrm>
            <a:custGeom>
              <a:avLst/>
              <a:gdLst>
                <a:gd name="T0" fmla="*/ 571 w 571"/>
                <a:gd name="T1" fmla="*/ 43 h 512"/>
                <a:gd name="T2" fmla="*/ 571 w 571"/>
                <a:gd name="T3" fmla="*/ 512 h 512"/>
                <a:gd name="T4" fmla="*/ 0 w 571"/>
                <a:gd name="T5" fmla="*/ 149 h 512"/>
                <a:gd name="T6" fmla="*/ 0 w 571"/>
                <a:gd name="T7" fmla="*/ 0 h 512"/>
                <a:gd name="T8" fmla="*/ 571 w 571"/>
                <a:gd name="T9" fmla="*/ 43 h 512"/>
              </a:gdLst>
              <a:ahLst/>
              <a:cxnLst>
                <a:cxn ang="0">
                  <a:pos x="T0" y="T1"/>
                </a:cxn>
                <a:cxn ang="0">
                  <a:pos x="T2" y="T3"/>
                </a:cxn>
                <a:cxn ang="0">
                  <a:pos x="T4" y="T5"/>
                </a:cxn>
                <a:cxn ang="0">
                  <a:pos x="T6" y="T7"/>
                </a:cxn>
                <a:cxn ang="0">
                  <a:pos x="T8" y="T9"/>
                </a:cxn>
              </a:cxnLst>
              <a:rect l="0" t="0" r="r" b="b"/>
              <a:pathLst>
                <a:path w="571" h="512">
                  <a:moveTo>
                    <a:pt x="571" y="43"/>
                  </a:moveTo>
                  <a:lnTo>
                    <a:pt x="571" y="512"/>
                  </a:lnTo>
                  <a:lnTo>
                    <a:pt x="0" y="149"/>
                  </a:lnTo>
                  <a:lnTo>
                    <a:pt x="0" y="0"/>
                  </a:lnTo>
                  <a:lnTo>
                    <a:pt x="571" y="43"/>
                  </a:lnTo>
                  <a:close/>
                </a:path>
              </a:pathLst>
            </a:custGeom>
            <a:solidFill>
              <a:srgbClr val="107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0" name="Rectangle 7"/>
            <p:cNvSpPr>
              <a:spLocks noChangeArrowheads="1"/>
            </p:cNvSpPr>
            <p:nvPr/>
          </p:nvSpPr>
          <p:spPr bwMode="auto">
            <a:xfrm>
              <a:off x="4229" y="1340"/>
              <a:ext cx="204" cy="14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1" name="Rectangle 8"/>
            <p:cNvSpPr>
              <a:spLocks noChangeArrowheads="1"/>
            </p:cNvSpPr>
            <p:nvPr/>
          </p:nvSpPr>
          <p:spPr bwMode="auto">
            <a:xfrm>
              <a:off x="5000" y="746"/>
              <a:ext cx="1724" cy="46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2" name="Freeform 9"/>
            <p:cNvSpPr>
              <a:spLocks/>
            </p:cNvSpPr>
            <p:nvPr/>
          </p:nvSpPr>
          <p:spPr bwMode="auto">
            <a:xfrm>
              <a:off x="4417" y="746"/>
              <a:ext cx="583" cy="518"/>
            </a:xfrm>
            <a:custGeom>
              <a:avLst/>
              <a:gdLst>
                <a:gd name="T0" fmla="*/ 0 w 583"/>
                <a:gd name="T1" fmla="*/ 357 h 518"/>
                <a:gd name="T2" fmla="*/ 0 w 583"/>
                <a:gd name="T3" fmla="*/ 518 h 518"/>
                <a:gd name="T4" fmla="*/ 583 w 583"/>
                <a:gd name="T5" fmla="*/ 469 h 518"/>
                <a:gd name="T6" fmla="*/ 583 w 583"/>
                <a:gd name="T7" fmla="*/ 0 h 518"/>
                <a:gd name="T8" fmla="*/ 0 w 583"/>
                <a:gd name="T9" fmla="*/ 357 h 518"/>
              </a:gdLst>
              <a:ahLst/>
              <a:cxnLst>
                <a:cxn ang="0">
                  <a:pos x="T0" y="T1"/>
                </a:cxn>
                <a:cxn ang="0">
                  <a:pos x="T2" y="T3"/>
                </a:cxn>
                <a:cxn ang="0">
                  <a:pos x="T4" y="T5"/>
                </a:cxn>
                <a:cxn ang="0">
                  <a:pos x="T6" y="T7"/>
                </a:cxn>
                <a:cxn ang="0">
                  <a:pos x="T8" y="T9"/>
                </a:cxn>
              </a:cxnLst>
              <a:rect l="0" t="0" r="r" b="b"/>
              <a:pathLst>
                <a:path w="583" h="518">
                  <a:moveTo>
                    <a:pt x="0" y="357"/>
                  </a:moveTo>
                  <a:lnTo>
                    <a:pt x="0" y="518"/>
                  </a:lnTo>
                  <a:lnTo>
                    <a:pt x="583" y="469"/>
                  </a:lnTo>
                  <a:lnTo>
                    <a:pt x="583" y="0"/>
                  </a:lnTo>
                  <a:lnTo>
                    <a:pt x="0" y="357"/>
                  </a:lnTo>
                  <a:close/>
                </a:path>
              </a:pathLst>
            </a:custGeom>
            <a:solidFill>
              <a:srgbClr val="107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3" name="Rectangle 10"/>
            <p:cNvSpPr>
              <a:spLocks noChangeArrowheads="1"/>
            </p:cNvSpPr>
            <p:nvPr/>
          </p:nvSpPr>
          <p:spPr bwMode="auto">
            <a:xfrm>
              <a:off x="4229" y="1099"/>
              <a:ext cx="204" cy="163"/>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14" name="Rectangle 11"/>
            <p:cNvSpPr>
              <a:spLocks noChangeArrowheads="1"/>
            </p:cNvSpPr>
            <p:nvPr/>
          </p:nvSpPr>
          <p:spPr bwMode="auto">
            <a:xfrm>
              <a:off x="5124" y="804"/>
              <a:ext cx="155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Chỉ dẫn rất chi tiết cho bộ vi xử lý</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2"/>
            <p:cNvSpPr>
              <a:spLocks noChangeArrowheads="1"/>
            </p:cNvSpPr>
            <p:nvPr/>
          </p:nvSpPr>
          <p:spPr bwMode="auto">
            <a:xfrm>
              <a:off x="5124" y="918"/>
              <a:ext cx="15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Phải thực hiện những nhiệm vụ gì</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3"/>
            <p:cNvSpPr>
              <a:spLocks noChangeArrowheads="1"/>
            </p:cNvSpPr>
            <p:nvPr/>
          </p:nvSpPr>
          <p:spPr bwMode="auto">
            <a:xfrm>
              <a:off x="5124" y="1033"/>
              <a:ext cx="92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(đọc, ghi, tính toán).</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7" name="Rectangle 14"/>
            <p:cNvSpPr>
              <a:spLocks noChangeArrowheads="1"/>
            </p:cNvSpPr>
            <p:nvPr/>
          </p:nvSpPr>
          <p:spPr bwMode="auto">
            <a:xfrm>
              <a:off x="5124" y="1487"/>
              <a:ext cx="12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Thường nằm trong thư mực</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Rectangle 15"/>
            <p:cNvSpPr>
              <a:spLocks noChangeArrowheads="1"/>
            </p:cNvSpPr>
            <p:nvPr/>
          </p:nvSpPr>
          <p:spPr bwMode="auto">
            <a:xfrm>
              <a:off x="5124" y="1601"/>
              <a:ext cx="6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Program Files.</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Rectangle 16"/>
            <p:cNvSpPr>
              <a:spLocks noChangeArrowheads="1"/>
            </p:cNvSpPr>
            <p:nvPr/>
          </p:nvSpPr>
          <p:spPr bwMode="auto">
            <a:xfrm>
              <a:off x="3042" y="1097"/>
              <a:ext cx="1187" cy="392"/>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0" name="Rectangle 17"/>
            <p:cNvSpPr>
              <a:spLocks noChangeArrowheads="1"/>
            </p:cNvSpPr>
            <p:nvPr/>
          </p:nvSpPr>
          <p:spPr bwMode="auto">
            <a:xfrm>
              <a:off x="3042" y="2109"/>
              <a:ext cx="1187" cy="168"/>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1" name="Rectangle 18"/>
            <p:cNvSpPr>
              <a:spLocks noChangeArrowheads="1"/>
            </p:cNvSpPr>
            <p:nvPr/>
          </p:nvSpPr>
          <p:spPr bwMode="auto">
            <a:xfrm>
              <a:off x="3198" y="1150"/>
              <a:ext cx="84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Tập tin </a:t>
              </a:r>
              <a:r>
                <a:rPr lang="en-US" sz="1400" b="1" smtClean="0">
                  <a:solidFill>
                    <a:srgbClr val="FFFFFF"/>
                  </a:solidFill>
                  <a:latin typeface="Times New Roman" panose="02020603050405020304" pitchFamily="18" charset="0"/>
                  <a:cs typeface="Times New Roman" panose="02020603050405020304" pitchFamily="18" charset="0"/>
                </a:rPr>
                <a:t>ứ</a:t>
              </a:r>
              <a:r>
                <a:rPr kumimoji="0" lang="en-US" sz="14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ng dụng</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Rectangle 19"/>
            <p:cNvSpPr>
              <a:spLocks noChangeArrowheads="1"/>
            </p:cNvSpPr>
            <p:nvPr/>
          </p:nvSpPr>
          <p:spPr bwMode="auto">
            <a:xfrm>
              <a:off x="3198" y="1266"/>
              <a:ext cx="8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(Application File)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23" name="Rectangle 20"/>
            <p:cNvSpPr>
              <a:spLocks noChangeArrowheads="1"/>
            </p:cNvSpPr>
            <p:nvPr/>
          </p:nvSpPr>
          <p:spPr bwMode="auto">
            <a:xfrm>
              <a:off x="5000" y="3130"/>
              <a:ext cx="1724" cy="46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4" name="Freeform 21"/>
            <p:cNvSpPr>
              <a:spLocks/>
            </p:cNvSpPr>
            <p:nvPr/>
          </p:nvSpPr>
          <p:spPr bwMode="auto">
            <a:xfrm>
              <a:off x="4429" y="3087"/>
              <a:ext cx="571" cy="512"/>
            </a:xfrm>
            <a:custGeom>
              <a:avLst/>
              <a:gdLst>
                <a:gd name="T0" fmla="*/ 571 w 571"/>
                <a:gd name="T1" fmla="*/ 43 h 512"/>
                <a:gd name="T2" fmla="*/ 571 w 571"/>
                <a:gd name="T3" fmla="*/ 512 h 512"/>
                <a:gd name="T4" fmla="*/ 0 w 571"/>
                <a:gd name="T5" fmla="*/ 149 h 512"/>
                <a:gd name="T6" fmla="*/ 0 w 571"/>
                <a:gd name="T7" fmla="*/ 0 h 512"/>
                <a:gd name="T8" fmla="*/ 571 w 571"/>
                <a:gd name="T9" fmla="*/ 43 h 512"/>
              </a:gdLst>
              <a:ahLst/>
              <a:cxnLst>
                <a:cxn ang="0">
                  <a:pos x="T0" y="T1"/>
                </a:cxn>
                <a:cxn ang="0">
                  <a:pos x="T2" y="T3"/>
                </a:cxn>
                <a:cxn ang="0">
                  <a:pos x="T4" y="T5"/>
                </a:cxn>
                <a:cxn ang="0">
                  <a:pos x="T6" y="T7"/>
                </a:cxn>
                <a:cxn ang="0">
                  <a:pos x="T8" y="T9"/>
                </a:cxn>
              </a:cxnLst>
              <a:rect l="0" t="0" r="r" b="b"/>
              <a:pathLst>
                <a:path w="571" h="512">
                  <a:moveTo>
                    <a:pt x="571" y="43"/>
                  </a:moveTo>
                  <a:lnTo>
                    <a:pt x="571" y="512"/>
                  </a:lnTo>
                  <a:lnTo>
                    <a:pt x="0" y="149"/>
                  </a:lnTo>
                  <a:lnTo>
                    <a:pt x="0" y="0"/>
                  </a:lnTo>
                  <a:lnTo>
                    <a:pt x="571" y="43"/>
                  </a:lnTo>
                  <a:close/>
                </a:path>
              </a:pathLst>
            </a:custGeom>
            <a:solidFill>
              <a:srgbClr val="107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5" name="Rectangle 22"/>
            <p:cNvSpPr>
              <a:spLocks noChangeArrowheads="1"/>
            </p:cNvSpPr>
            <p:nvPr/>
          </p:nvSpPr>
          <p:spPr bwMode="auto">
            <a:xfrm>
              <a:off x="4229" y="3087"/>
              <a:ext cx="204" cy="14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6" name="Rectangle 23"/>
            <p:cNvSpPr>
              <a:spLocks noChangeArrowheads="1"/>
            </p:cNvSpPr>
            <p:nvPr/>
          </p:nvSpPr>
          <p:spPr bwMode="auto">
            <a:xfrm>
              <a:off x="5000" y="2493"/>
              <a:ext cx="1724" cy="469"/>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7" name="Freeform 24"/>
            <p:cNvSpPr>
              <a:spLocks/>
            </p:cNvSpPr>
            <p:nvPr/>
          </p:nvSpPr>
          <p:spPr bwMode="auto">
            <a:xfrm>
              <a:off x="4417" y="2493"/>
              <a:ext cx="583" cy="518"/>
            </a:xfrm>
            <a:custGeom>
              <a:avLst/>
              <a:gdLst>
                <a:gd name="T0" fmla="*/ 0 w 583"/>
                <a:gd name="T1" fmla="*/ 357 h 518"/>
                <a:gd name="T2" fmla="*/ 0 w 583"/>
                <a:gd name="T3" fmla="*/ 518 h 518"/>
                <a:gd name="T4" fmla="*/ 583 w 583"/>
                <a:gd name="T5" fmla="*/ 469 h 518"/>
                <a:gd name="T6" fmla="*/ 583 w 583"/>
                <a:gd name="T7" fmla="*/ 0 h 518"/>
                <a:gd name="T8" fmla="*/ 0 w 583"/>
                <a:gd name="T9" fmla="*/ 357 h 518"/>
              </a:gdLst>
              <a:ahLst/>
              <a:cxnLst>
                <a:cxn ang="0">
                  <a:pos x="T0" y="T1"/>
                </a:cxn>
                <a:cxn ang="0">
                  <a:pos x="T2" y="T3"/>
                </a:cxn>
                <a:cxn ang="0">
                  <a:pos x="T4" y="T5"/>
                </a:cxn>
                <a:cxn ang="0">
                  <a:pos x="T6" y="T7"/>
                </a:cxn>
                <a:cxn ang="0">
                  <a:pos x="T8" y="T9"/>
                </a:cxn>
              </a:cxnLst>
              <a:rect l="0" t="0" r="r" b="b"/>
              <a:pathLst>
                <a:path w="583" h="518">
                  <a:moveTo>
                    <a:pt x="0" y="357"/>
                  </a:moveTo>
                  <a:lnTo>
                    <a:pt x="0" y="518"/>
                  </a:lnTo>
                  <a:lnTo>
                    <a:pt x="583" y="469"/>
                  </a:lnTo>
                  <a:lnTo>
                    <a:pt x="583" y="0"/>
                  </a:lnTo>
                  <a:lnTo>
                    <a:pt x="0" y="357"/>
                  </a:lnTo>
                  <a:close/>
                </a:path>
              </a:pathLst>
            </a:custGeom>
            <a:solidFill>
              <a:srgbClr val="107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8" name="Rectangle 25"/>
            <p:cNvSpPr>
              <a:spLocks noChangeArrowheads="1"/>
            </p:cNvSpPr>
            <p:nvPr/>
          </p:nvSpPr>
          <p:spPr bwMode="auto">
            <a:xfrm>
              <a:off x="4229" y="2846"/>
              <a:ext cx="204" cy="163"/>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29" name="Rectangle 26"/>
            <p:cNvSpPr>
              <a:spLocks noChangeArrowheads="1"/>
            </p:cNvSpPr>
            <p:nvPr/>
          </p:nvSpPr>
          <p:spPr bwMode="auto">
            <a:xfrm>
              <a:off x="5124" y="2651"/>
              <a:ext cx="13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Là một phần của hê điều hành.</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Rectangle 27"/>
            <p:cNvSpPr>
              <a:spLocks noChangeArrowheads="1"/>
            </p:cNvSpPr>
            <p:nvPr/>
          </p:nvSpPr>
          <p:spPr bwMode="auto">
            <a:xfrm>
              <a:off x="5089" y="3239"/>
              <a:ext cx="16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Chỉ dẫn chi tiết cho bộ vi xử lý phải</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1" name="Rectangle 28"/>
            <p:cNvSpPr>
              <a:spLocks noChangeArrowheads="1"/>
            </p:cNvSpPr>
            <p:nvPr/>
          </p:nvSpPr>
          <p:spPr bwMode="auto">
            <a:xfrm>
              <a:off x="5089" y="3353"/>
              <a:ext cx="13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thực hiện những nhiệm vụ gì.</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Rectangle 29"/>
            <p:cNvSpPr>
              <a:spLocks noChangeArrowheads="1"/>
            </p:cNvSpPr>
            <p:nvPr/>
          </p:nvSpPr>
          <p:spPr bwMode="auto">
            <a:xfrm>
              <a:off x="3042" y="2844"/>
              <a:ext cx="1187" cy="392"/>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3" name="Rectangle 30"/>
            <p:cNvSpPr>
              <a:spLocks noChangeArrowheads="1"/>
            </p:cNvSpPr>
            <p:nvPr/>
          </p:nvSpPr>
          <p:spPr bwMode="auto">
            <a:xfrm>
              <a:off x="3198" y="2897"/>
              <a:ext cx="8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Tập tin hệ thống</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4" name="Rectangle 31"/>
            <p:cNvSpPr>
              <a:spLocks noChangeArrowheads="1"/>
            </p:cNvSpPr>
            <p:nvPr/>
          </p:nvSpPr>
          <p:spPr bwMode="auto">
            <a:xfrm>
              <a:off x="3198" y="3013"/>
              <a:ext cx="61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(System File)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5" name="Rectangle 32"/>
            <p:cNvSpPr>
              <a:spLocks noChangeArrowheads="1"/>
            </p:cNvSpPr>
            <p:nvPr/>
          </p:nvSpPr>
          <p:spPr bwMode="auto">
            <a:xfrm>
              <a:off x="5000" y="1936"/>
              <a:ext cx="1724" cy="471"/>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6" name="Freeform 33"/>
            <p:cNvSpPr>
              <a:spLocks/>
            </p:cNvSpPr>
            <p:nvPr/>
          </p:nvSpPr>
          <p:spPr bwMode="auto">
            <a:xfrm>
              <a:off x="4417" y="1936"/>
              <a:ext cx="583" cy="471"/>
            </a:xfrm>
            <a:custGeom>
              <a:avLst/>
              <a:gdLst>
                <a:gd name="T0" fmla="*/ 0 w 583"/>
                <a:gd name="T1" fmla="*/ 177 h 471"/>
                <a:gd name="T2" fmla="*/ 0 w 583"/>
                <a:gd name="T3" fmla="*/ 341 h 471"/>
                <a:gd name="T4" fmla="*/ 583 w 583"/>
                <a:gd name="T5" fmla="*/ 471 h 471"/>
                <a:gd name="T6" fmla="*/ 583 w 583"/>
                <a:gd name="T7" fmla="*/ 0 h 471"/>
                <a:gd name="T8" fmla="*/ 0 w 583"/>
                <a:gd name="T9" fmla="*/ 177 h 471"/>
              </a:gdLst>
              <a:ahLst/>
              <a:cxnLst>
                <a:cxn ang="0">
                  <a:pos x="T0" y="T1"/>
                </a:cxn>
                <a:cxn ang="0">
                  <a:pos x="T2" y="T3"/>
                </a:cxn>
                <a:cxn ang="0">
                  <a:pos x="T4" y="T5"/>
                </a:cxn>
                <a:cxn ang="0">
                  <a:pos x="T6" y="T7"/>
                </a:cxn>
                <a:cxn ang="0">
                  <a:pos x="T8" y="T9"/>
                </a:cxn>
              </a:cxnLst>
              <a:rect l="0" t="0" r="r" b="b"/>
              <a:pathLst>
                <a:path w="583" h="471">
                  <a:moveTo>
                    <a:pt x="0" y="177"/>
                  </a:moveTo>
                  <a:lnTo>
                    <a:pt x="0" y="341"/>
                  </a:lnTo>
                  <a:lnTo>
                    <a:pt x="583" y="471"/>
                  </a:lnTo>
                  <a:lnTo>
                    <a:pt x="583" y="0"/>
                  </a:lnTo>
                  <a:lnTo>
                    <a:pt x="0" y="177"/>
                  </a:lnTo>
                  <a:close/>
                </a:path>
              </a:pathLst>
            </a:custGeom>
            <a:solidFill>
              <a:srgbClr val="107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7" name="Rectangle 34"/>
            <p:cNvSpPr>
              <a:spLocks noChangeArrowheads="1"/>
            </p:cNvSpPr>
            <p:nvPr/>
          </p:nvSpPr>
          <p:spPr bwMode="auto">
            <a:xfrm>
              <a:off x="4229" y="2111"/>
              <a:ext cx="204" cy="164"/>
            </a:xfrm>
            <a:prstGeom prst="rect">
              <a:avLst/>
            </a:prstGeom>
            <a:solidFill>
              <a:srgbClr val="0E9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38" name="Rectangle 35"/>
            <p:cNvSpPr>
              <a:spLocks noChangeArrowheads="1"/>
            </p:cNvSpPr>
            <p:nvPr/>
          </p:nvSpPr>
          <p:spPr bwMode="auto">
            <a:xfrm>
              <a:off x="5103" y="2079"/>
              <a:ext cx="163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Chứa dữ liệu do bạn nhập và lưu lại.</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Rectangle 36"/>
            <p:cNvSpPr>
              <a:spLocks noChangeArrowheads="1"/>
            </p:cNvSpPr>
            <p:nvPr/>
          </p:nvSpPr>
          <p:spPr bwMode="auto">
            <a:xfrm>
              <a:off x="3091" y="2117"/>
              <a:ext cx="71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Tập tin dữ liệu</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0" name="Rectangle 37"/>
            <p:cNvSpPr>
              <a:spLocks noChangeArrowheads="1"/>
            </p:cNvSpPr>
            <p:nvPr/>
          </p:nvSpPr>
          <p:spPr bwMode="auto">
            <a:xfrm>
              <a:off x="3834" y="2125"/>
              <a:ext cx="5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FFFF"/>
                  </a:solidFill>
                  <a:effectLst/>
                  <a:latin typeface="Times New Roman" panose="02020603050405020304" pitchFamily="18" charset="0"/>
                  <a:cs typeface="Times New Roman" panose="02020603050405020304" pitchFamily="18" charset="0"/>
                </a:rPr>
                <a:t> (Data File)</a:t>
              </a:r>
              <a:endParaRPr kumimoji="0" 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66674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solidFill>
                  <a:schemeClr val="bg2"/>
                </a:solidFill>
              </a:rPr>
              <a:t>B</a:t>
            </a:r>
            <a:r>
              <a:rPr lang="vi-VN" smtClean="0">
                <a:solidFill>
                  <a:schemeClr val="bg2"/>
                </a:solidFill>
              </a:rPr>
              <a:t>ắt </a:t>
            </a:r>
            <a:r>
              <a:rPr lang="vi-VN">
                <a:solidFill>
                  <a:schemeClr val="bg2"/>
                </a:solidFill>
              </a:rPr>
              <a:t>đầu làm việc với các </a:t>
            </a:r>
            <a:r>
              <a:rPr lang="vi-VN" smtClean="0">
                <a:solidFill>
                  <a:schemeClr val="bg2"/>
                </a:solidFill>
              </a:rPr>
              <a:t>t</a:t>
            </a:r>
            <a:r>
              <a:rPr lang="en-US" smtClean="0"/>
              <a:t>ậ</a:t>
            </a:r>
            <a:r>
              <a:rPr lang="vi-VN" smtClean="0">
                <a:solidFill>
                  <a:schemeClr val="bg2"/>
                </a:solidFill>
              </a:rPr>
              <a:t>p </a:t>
            </a:r>
            <a:r>
              <a:rPr lang="vi-VN">
                <a:solidFill>
                  <a:schemeClr val="bg2"/>
                </a:solidFill>
              </a:rPr>
              <a:t>tin và thư mục</a:t>
            </a:r>
            <a:endParaRPr lang="en-US">
              <a:solidFill>
                <a:schemeClr val="bg2"/>
              </a:solidFill>
            </a:endParaRPr>
          </a:p>
        </p:txBody>
      </p:sp>
      <p:pic>
        <p:nvPicPr>
          <p:cNvPr id="6" name="Picture 5"/>
          <p:cNvPicPr>
            <a:picLocks noChangeAspect="1"/>
          </p:cNvPicPr>
          <p:nvPr/>
        </p:nvPicPr>
        <p:blipFill>
          <a:blip r:embed="rId2"/>
          <a:stretch>
            <a:fillRect/>
          </a:stretch>
        </p:blipFill>
        <p:spPr>
          <a:xfrm>
            <a:off x="2629984" y="1600875"/>
            <a:ext cx="7076251" cy="3656250"/>
          </a:xfrm>
          <a:prstGeom prst="rect">
            <a:avLst/>
          </a:prstGeom>
        </p:spPr>
      </p:pic>
    </p:spTree>
    <p:extLst>
      <p:ext uri="{BB962C8B-B14F-4D97-AF65-F5344CB8AC3E}">
        <p14:creationId xmlns:p14="http://schemas.microsoft.com/office/powerpoint/2010/main" val="1215431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690710"/>
            <a:ext cx="9784733" cy="557065"/>
          </a:xfrm>
        </p:spPr>
        <p:txBody>
          <a:bodyPr/>
          <a:lstStyle/>
          <a:p>
            <a:r>
              <a:rPr lang="vi-VN"/>
              <a:t>Làm quen với cửa sổ chứa </a:t>
            </a:r>
            <a:r>
              <a:rPr lang="vi-VN" smtClean="0"/>
              <a:t>t</a:t>
            </a:r>
            <a:r>
              <a:rPr lang="en-US" smtClean="0"/>
              <a:t>ậ</a:t>
            </a:r>
            <a:r>
              <a:rPr lang="vi-VN" smtClean="0"/>
              <a:t>p </a:t>
            </a:r>
            <a:r>
              <a:rPr lang="vi-VN"/>
              <a:t>tin và thư mục</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5520" y="1247775"/>
            <a:ext cx="6029430" cy="4505325"/>
          </a:xfrm>
          <a:prstGeom prst="rect">
            <a:avLst/>
          </a:prstGeom>
          <a:noFill/>
          <a:ln>
            <a:noFill/>
          </a:ln>
        </p:spPr>
      </p:pic>
    </p:spTree>
    <p:extLst>
      <p:ext uri="{BB962C8B-B14F-4D97-AF65-F5344CB8AC3E}">
        <p14:creationId xmlns:p14="http://schemas.microsoft.com/office/powerpoint/2010/main" val="2814341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Tạo thư mục</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25" y="2305050"/>
            <a:ext cx="10227350" cy="2247900"/>
          </a:xfrm>
          <a:prstGeom prst="rect">
            <a:avLst/>
          </a:prstGeom>
        </p:spPr>
      </p:pic>
    </p:spTree>
    <p:extLst>
      <p:ext uri="{BB962C8B-B14F-4D97-AF65-F5344CB8AC3E}">
        <p14:creationId xmlns:p14="http://schemas.microsoft.com/office/powerpoint/2010/main" val="3548893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Tạo thư mục</a:t>
            </a:r>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284" y="1425997"/>
            <a:ext cx="7867652" cy="4006006"/>
          </a:xfrm>
          <a:prstGeom prst="rect">
            <a:avLst/>
          </a:prstGeom>
        </p:spPr>
      </p:pic>
    </p:spTree>
    <p:extLst>
      <p:ext uri="{BB962C8B-B14F-4D97-AF65-F5344CB8AC3E}">
        <p14:creationId xmlns:p14="http://schemas.microsoft.com/office/powerpoint/2010/main" val="502508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19285"/>
            <a:ext cx="9784733" cy="634290"/>
          </a:xfrm>
        </p:spPr>
        <p:txBody>
          <a:bodyPr/>
          <a:lstStyle/>
          <a:p>
            <a:r>
              <a:rPr lang="vi-VN"/>
              <a:t>Tạo thư mục</a:t>
            </a:r>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970" y="1188369"/>
            <a:ext cx="5970830" cy="4233612"/>
          </a:xfrm>
          <a:prstGeom prst="rect">
            <a:avLst/>
          </a:prstGeom>
        </p:spPr>
      </p:pic>
    </p:spTree>
    <p:extLst>
      <p:ext uri="{BB962C8B-B14F-4D97-AF65-F5344CB8AC3E}">
        <p14:creationId xmlns:p14="http://schemas.microsoft.com/office/powerpoint/2010/main" val="17119665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19285"/>
            <a:ext cx="9784733" cy="566590"/>
          </a:xfrm>
        </p:spPr>
        <p:txBody>
          <a:bodyPr/>
          <a:lstStyle/>
          <a:p>
            <a:r>
              <a:rPr lang="vi-VN"/>
              <a:t>Chọn các </a:t>
            </a:r>
            <a:r>
              <a:rPr lang="vi-VN" smtClean="0"/>
              <a:t>t</a:t>
            </a:r>
            <a:r>
              <a:rPr lang="en-US" smtClean="0"/>
              <a:t>ậ</a:t>
            </a:r>
            <a:r>
              <a:rPr lang="vi-VN" smtClean="0"/>
              <a:t>p </a:t>
            </a:r>
            <a:r>
              <a:rPr lang="vi-VN"/>
              <a:t>tin hay thư mục </a:t>
            </a:r>
            <a:endParaRPr lang="en-US"/>
          </a:p>
        </p:txBody>
      </p:sp>
      <p:sp>
        <p:nvSpPr>
          <p:cNvPr id="3" name="TextBox 2"/>
          <p:cNvSpPr txBox="1"/>
          <p:nvPr/>
        </p:nvSpPr>
        <p:spPr>
          <a:xfrm>
            <a:off x="848397" y="1152525"/>
            <a:ext cx="10639425" cy="738664"/>
          </a:xfrm>
          <a:prstGeom prst="rect">
            <a:avLst/>
          </a:prstGeom>
          <a:noFill/>
        </p:spPr>
        <p:txBody>
          <a:bodyPr wrap="square" rtlCol="0">
            <a:spAutoFit/>
          </a:bodyPr>
          <a:lstStyle/>
          <a:p>
            <a:r>
              <a:rPr lang="vi-VN" sz="2100">
                <a:solidFill>
                  <a:schemeClr val="bg2"/>
                </a:solidFill>
              </a:rPr>
              <a:t>Trước khi thực hiện thao tác như sao chép, di chuyển hay xóa, bạn phải chọn </a:t>
            </a:r>
            <a:r>
              <a:rPr lang="vi-VN" sz="2100" smtClean="0">
                <a:solidFill>
                  <a:schemeClr val="bg2"/>
                </a:solidFill>
              </a:rPr>
              <a:t>t</a:t>
            </a:r>
            <a:r>
              <a:rPr lang="en-US" sz="2100" smtClean="0">
                <a:solidFill>
                  <a:schemeClr val="bg2"/>
                </a:solidFill>
              </a:rPr>
              <a:t>ậ</a:t>
            </a:r>
            <a:r>
              <a:rPr lang="vi-VN" sz="2100" smtClean="0">
                <a:solidFill>
                  <a:schemeClr val="bg2"/>
                </a:solidFill>
              </a:rPr>
              <a:t>p </a:t>
            </a:r>
            <a:r>
              <a:rPr lang="vi-VN" sz="2100">
                <a:solidFill>
                  <a:schemeClr val="bg2"/>
                </a:solidFill>
              </a:rPr>
              <a:t>tin hay thư mục đó. Sau đó, bạn lựa chọn một trong những cách sau:</a:t>
            </a:r>
            <a:endParaRPr lang="en-US" sz="2100">
              <a:solidFill>
                <a:schemeClr val="bg2"/>
              </a:solidFill>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1838191"/>
            <a:ext cx="7848600" cy="3880118"/>
          </a:xfrm>
          <a:prstGeom prst="rect">
            <a:avLst/>
          </a:prstGeom>
        </p:spPr>
      </p:pic>
    </p:spTree>
    <p:extLst>
      <p:ext uri="{BB962C8B-B14F-4D97-AF65-F5344CB8AC3E}">
        <p14:creationId xmlns:p14="http://schemas.microsoft.com/office/powerpoint/2010/main" val="1088356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19285"/>
            <a:ext cx="9784733" cy="566590"/>
          </a:xfrm>
        </p:spPr>
        <p:txBody>
          <a:bodyPr/>
          <a:lstStyle/>
          <a:p>
            <a:r>
              <a:rPr lang="vi-VN"/>
              <a:t>Chọn các </a:t>
            </a:r>
            <a:r>
              <a:rPr lang="vi-VN" smtClean="0"/>
              <a:t>t</a:t>
            </a:r>
            <a:r>
              <a:rPr lang="en-US" smtClean="0"/>
              <a:t>ậ</a:t>
            </a:r>
            <a:r>
              <a:rPr lang="vi-VN" smtClean="0"/>
              <a:t>p </a:t>
            </a:r>
            <a:r>
              <a:rPr lang="vi-VN"/>
              <a:t>tin hay thư mục </a:t>
            </a:r>
            <a:endParaRPr lang="en-US"/>
          </a:p>
        </p:txBody>
      </p:sp>
      <p:sp>
        <p:nvSpPr>
          <p:cNvPr id="3" name="TextBox 2"/>
          <p:cNvSpPr txBox="1"/>
          <p:nvPr/>
        </p:nvSpPr>
        <p:spPr>
          <a:xfrm>
            <a:off x="848397" y="1152525"/>
            <a:ext cx="10639425" cy="677108"/>
          </a:xfrm>
          <a:prstGeom prst="rect">
            <a:avLst/>
          </a:prstGeom>
          <a:noFill/>
        </p:spPr>
        <p:txBody>
          <a:bodyPr wrap="square" rtlCol="0">
            <a:spAutoFit/>
          </a:bodyPr>
          <a:lstStyle/>
          <a:p>
            <a:r>
              <a:rPr lang="vi-VN" sz="1900">
                <a:solidFill>
                  <a:schemeClr val="bg2"/>
                </a:solidFill>
              </a:rPr>
              <a:t>Trước khi thực hiện thao tác như sao chép, di chuyển hay xóa, bạn phải chọn </a:t>
            </a:r>
            <a:r>
              <a:rPr lang="vi-VN" sz="1900" smtClean="0">
                <a:solidFill>
                  <a:schemeClr val="bg2"/>
                </a:solidFill>
              </a:rPr>
              <a:t>t</a:t>
            </a:r>
            <a:r>
              <a:rPr lang="en-US" sz="1900" smtClean="0">
                <a:solidFill>
                  <a:schemeClr val="bg2"/>
                </a:solidFill>
              </a:rPr>
              <a:t>ậ</a:t>
            </a:r>
            <a:r>
              <a:rPr lang="vi-VN" sz="1900" smtClean="0">
                <a:solidFill>
                  <a:schemeClr val="bg2"/>
                </a:solidFill>
              </a:rPr>
              <a:t>p </a:t>
            </a:r>
            <a:r>
              <a:rPr lang="vi-VN" sz="1900">
                <a:solidFill>
                  <a:schemeClr val="bg2"/>
                </a:solidFill>
              </a:rPr>
              <a:t>tin hay thư mục đó. Sau đó, bạn lựa chọn một trong những cách sau:</a:t>
            </a:r>
            <a:endParaRPr lang="en-US" sz="1900">
              <a:solidFill>
                <a:schemeClr val="bg2"/>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575" y="1935015"/>
            <a:ext cx="7410450" cy="3747288"/>
          </a:xfrm>
          <a:prstGeom prst="rect">
            <a:avLst/>
          </a:prstGeom>
        </p:spPr>
      </p:pic>
    </p:spTree>
    <p:extLst>
      <p:ext uri="{BB962C8B-B14F-4D97-AF65-F5344CB8AC3E}">
        <p14:creationId xmlns:p14="http://schemas.microsoft.com/office/powerpoint/2010/main" val="2537589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Đặt lại tên </a:t>
            </a:r>
            <a:r>
              <a:rPr lang="vi-VN" smtClean="0"/>
              <a:t>t</a:t>
            </a:r>
            <a:r>
              <a:rPr lang="en-US" smtClean="0"/>
              <a:t>ậ</a:t>
            </a:r>
            <a:r>
              <a:rPr lang="vi-VN" smtClean="0"/>
              <a:t>p </a:t>
            </a:r>
            <a:r>
              <a:rPr lang="vi-VN"/>
              <a:t>tin hoặc thư mục</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342" y="1276033"/>
            <a:ext cx="5801535" cy="4534533"/>
          </a:xfrm>
          <a:prstGeom prst="rect">
            <a:avLst/>
          </a:prstGeom>
        </p:spPr>
      </p:pic>
    </p:spTree>
    <p:extLst>
      <p:ext uri="{BB962C8B-B14F-4D97-AF65-F5344CB8AC3E}">
        <p14:creationId xmlns:p14="http://schemas.microsoft.com/office/powerpoint/2010/main" val="3309203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Đặt lại tên </a:t>
            </a:r>
            <a:r>
              <a:rPr lang="vi-VN" smtClean="0"/>
              <a:t>t</a:t>
            </a:r>
            <a:r>
              <a:rPr lang="en-US" smtClean="0"/>
              <a:t>ậ</a:t>
            </a:r>
            <a:r>
              <a:rPr lang="vi-VN" smtClean="0"/>
              <a:t>p </a:t>
            </a:r>
            <a:r>
              <a:rPr lang="vi-VN"/>
              <a:t>tin hoặc thư mục</a:t>
            </a:r>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995" y="1634685"/>
            <a:ext cx="8790230" cy="2121780"/>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195" y="4168040"/>
            <a:ext cx="7875830" cy="1360370"/>
          </a:xfrm>
          <a:prstGeom prst="rect">
            <a:avLst/>
          </a:prstGeom>
        </p:spPr>
      </p:pic>
    </p:spTree>
    <p:extLst>
      <p:ext uri="{BB962C8B-B14F-4D97-AF65-F5344CB8AC3E}">
        <p14:creationId xmlns:p14="http://schemas.microsoft.com/office/powerpoint/2010/main" val="2615571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err="1" smtClean="0"/>
              <a:t>Chủ</a:t>
            </a:r>
            <a:r>
              <a:rPr lang="en-US" sz="4000" dirty="0" smtClean="0"/>
              <a:t> </a:t>
            </a:r>
            <a:r>
              <a:rPr lang="en-US" sz="4000" dirty="0" err="1" smtClean="0"/>
              <a:t>đề</a:t>
            </a:r>
            <a:r>
              <a:rPr lang="en-US" sz="4000" dirty="0" smtClean="0"/>
              <a:t> A. </a:t>
            </a:r>
            <a:r>
              <a:rPr lang="en-US" sz="4000" dirty="0"/>
              <a:t>CĂN BẢN VỀ HỆ ĐIỀU </a:t>
            </a:r>
            <a:r>
              <a:rPr lang="en-US" sz="4000" dirty="0" smtClean="0"/>
              <a:t>HÀNH</a:t>
            </a:r>
            <a:endParaRPr lang="en-US" sz="4000" dirty="0"/>
          </a:p>
        </p:txBody>
      </p:sp>
      <p:sp>
        <p:nvSpPr>
          <p:cNvPr id="3" name="Subtitle 2"/>
          <p:cNvSpPr>
            <a:spLocks noGrp="1"/>
          </p:cNvSpPr>
          <p:nvPr>
            <p:ph type="subTitle" idx="1"/>
          </p:nvPr>
        </p:nvSpPr>
        <p:spPr/>
        <p:txBody>
          <a:bodyPr>
            <a:normAutofit fontScale="77500" lnSpcReduction="20000"/>
          </a:bodyPr>
          <a:lstStyle/>
          <a:p>
            <a:r>
              <a:rPr lang="en-US" dirty="0" err="1" smtClean="0"/>
              <a:t>Bài</a:t>
            </a:r>
            <a:r>
              <a:rPr lang="en-US" dirty="0" smtClean="0"/>
              <a:t> 1</a:t>
            </a:r>
            <a:r>
              <a:rPr lang="vi-VN" dirty="0" smtClean="0"/>
              <a:t>. </a:t>
            </a:r>
            <a:r>
              <a:rPr lang="vi-VN" dirty="0"/>
              <a:t>Hệ điều hành – bạn là ai và có chức năng gì?</a:t>
            </a:r>
          </a:p>
          <a:p>
            <a:r>
              <a:rPr lang="en-US" dirty="0" err="1"/>
              <a:t>Bài</a:t>
            </a:r>
            <a:r>
              <a:rPr lang="en-US" dirty="0"/>
              <a:t> </a:t>
            </a:r>
            <a:r>
              <a:rPr lang="en-US" dirty="0" smtClean="0"/>
              <a:t>2</a:t>
            </a:r>
            <a:r>
              <a:rPr lang="vi-VN" dirty="0" smtClean="0"/>
              <a:t>. </a:t>
            </a:r>
            <a:r>
              <a:rPr lang="vi-VN" dirty="0"/>
              <a:t>Mọi bí mật của tớ nằm trong </a:t>
            </a:r>
            <a:r>
              <a:rPr lang="vi-VN" dirty="0" smtClean="0"/>
              <a:t>t</a:t>
            </a:r>
            <a:r>
              <a:rPr lang="en-US" dirty="0" smtClean="0"/>
              <a:t>ậ</a:t>
            </a:r>
            <a:r>
              <a:rPr lang="vi-VN" dirty="0" smtClean="0"/>
              <a:t>p </a:t>
            </a:r>
            <a:r>
              <a:rPr lang="vi-VN" dirty="0"/>
              <a:t>tin và thư mục máy tính</a:t>
            </a:r>
          </a:p>
          <a:p>
            <a:r>
              <a:rPr lang="en-US" dirty="0" err="1"/>
              <a:t>Bài</a:t>
            </a:r>
            <a:r>
              <a:rPr lang="en-US" dirty="0"/>
              <a:t> </a:t>
            </a:r>
            <a:r>
              <a:rPr lang="en-US" dirty="0" smtClean="0"/>
              <a:t>3</a:t>
            </a:r>
            <a:r>
              <a:rPr lang="vi-VN" dirty="0" smtClean="0"/>
              <a:t>. </a:t>
            </a:r>
            <a:r>
              <a:rPr lang="vi-VN" dirty="0"/>
              <a:t>Tớ có thể quản lý Hệ điều hành</a:t>
            </a:r>
          </a:p>
          <a:p>
            <a:endParaRPr lang="en-US" dirty="0"/>
          </a:p>
        </p:txBody>
      </p:sp>
    </p:spTree>
    <p:extLst>
      <p:ext uri="{BB962C8B-B14F-4D97-AF65-F5344CB8AC3E}">
        <p14:creationId xmlns:p14="http://schemas.microsoft.com/office/powerpoint/2010/main" val="3356425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Sao chép và di chuyển </a:t>
            </a:r>
            <a:r>
              <a:rPr lang="vi-VN" smtClean="0"/>
              <a:t>các t</a:t>
            </a:r>
            <a:r>
              <a:rPr lang="en-US" smtClean="0"/>
              <a:t>ậ</a:t>
            </a:r>
            <a:r>
              <a:rPr lang="vi-VN" smtClean="0"/>
              <a:t>p </a:t>
            </a:r>
            <a:r>
              <a:rPr lang="vi-VN"/>
              <a:t>tin, thư mục</a:t>
            </a:r>
            <a:endParaRPr lang="en-US"/>
          </a:p>
        </p:txBody>
      </p:sp>
      <p:pic>
        <p:nvPicPr>
          <p:cNvPr id="3" name="Picture 2"/>
          <p:cNvPicPr>
            <a:picLocks noChangeAspect="1"/>
          </p:cNvPicPr>
          <p:nvPr/>
        </p:nvPicPr>
        <p:blipFill>
          <a:blip r:embed="rId2"/>
          <a:stretch>
            <a:fillRect/>
          </a:stretch>
        </p:blipFill>
        <p:spPr>
          <a:xfrm>
            <a:off x="3824080" y="1562100"/>
            <a:ext cx="4467640" cy="2209800"/>
          </a:xfrm>
          <a:prstGeom prst="rect">
            <a:avLst/>
          </a:prstGeom>
        </p:spPr>
      </p:pic>
      <p:pic>
        <p:nvPicPr>
          <p:cNvPr id="7" name="Picture 6"/>
          <p:cNvPicPr>
            <a:picLocks noChangeAspect="1"/>
          </p:cNvPicPr>
          <p:nvPr/>
        </p:nvPicPr>
        <p:blipFill>
          <a:blip r:embed="rId3"/>
          <a:stretch>
            <a:fillRect/>
          </a:stretch>
        </p:blipFill>
        <p:spPr>
          <a:xfrm>
            <a:off x="2466859" y="4261950"/>
            <a:ext cx="7402501" cy="1248750"/>
          </a:xfrm>
          <a:prstGeom prst="rect">
            <a:avLst/>
          </a:prstGeom>
        </p:spPr>
      </p:pic>
    </p:spTree>
    <p:extLst>
      <p:ext uri="{BB962C8B-B14F-4D97-AF65-F5344CB8AC3E}">
        <p14:creationId xmlns:p14="http://schemas.microsoft.com/office/powerpoint/2010/main" val="28040924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Sao chép các </a:t>
            </a:r>
            <a:r>
              <a:rPr lang="vi-VN" smtClean="0"/>
              <a:t>t</a:t>
            </a:r>
            <a:r>
              <a:rPr lang="en-US" smtClean="0"/>
              <a:t>ậ</a:t>
            </a:r>
            <a:r>
              <a:rPr lang="vi-VN" smtClean="0"/>
              <a:t>p </a:t>
            </a:r>
            <a:r>
              <a:rPr lang="vi-VN"/>
              <a:t>tin hay thư mục </a:t>
            </a:r>
            <a:endParaRPr lang="en-US"/>
          </a:p>
        </p:txBody>
      </p:sp>
      <p:pic>
        <p:nvPicPr>
          <p:cNvPr id="3" name="Picture 2"/>
          <p:cNvPicPr>
            <a:picLocks noChangeAspect="1"/>
          </p:cNvPicPr>
          <p:nvPr/>
        </p:nvPicPr>
        <p:blipFill>
          <a:blip r:embed="rId2"/>
          <a:stretch>
            <a:fillRect/>
          </a:stretch>
        </p:blipFill>
        <p:spPr>
          <a:xfrm>
            <a:off x="2400150" y="1568750"/>
            <a:ext cx="2362500" cy="1912500"/>
          </a:xfrm>
          <a:prstGeom prst="rect">
            <a:avLst/>
          </a:prstGeom>
        </p:spPr>
      </p:pic>
      <p:pic>
        <p:nvPicPr>
          <p:cNvPr id="4" name="Picture 3"/>
          <p:cNvPicPr>
            <a:picLocks noChangeAspect="1"/>
          </p:cNvPicPr>
          <p:nvPr/>
        </p:nvPicPr>
        <p:blipFill>
          <a:blip r:embed="rId3"/>
          <a:stretch>
            <a:fillRect/>
          </a:stretch>
        </p:blipFill>
        <p:spPr>
          <a:xfrm>
            <a:off x="7543650" y="1557500"/>
            <a:ext cx="2362500" cy="192375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320" y="4029349"/>
            <a:ext cx="8161580" cy="1390102"/>
          </a:xfrm>
          <a:prstGeom prst="rect">
            <a:avLst/>
          </a:prstGeom>
        </p:spPr>
      </p:pic>
    </p:spTree>
    <p:extLst>
      <p:ext uri="{BB962C8B-B14F-4D97-AF65-F5344CB8AC3E}">
        <p14:creationId xmlns:p14="http://schemas.microsoft.com/office/powerpoint/2010/main" val="35438095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Tìm hiểu về Thùng rác (Recycle Bin)</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604" y="1333409"/>
            <a:ext cx="7421011" cy="1295581"/>
          </a:xfrm>
          <a:prstGeom prst="rect">
            <a:avLst/>
          </a:prstGeom>
        </p:spPr>
      </p:pic>
      <p:sp>
        <p:nvSpPr>
          <p:cNvPr id="6" name="TextBox 5"/>
          <p:cNvSpPr txBox="1"/>
          <p:nvPr/>
        </p:nvSpPr>
        <p:spPr>
          <a:xfrm>
            <a:off x="3129905" y="4048946"/>
            <a:ext cx="4185761" cy="369332"/>
          </a:xfrm>
          <a:prstGeom prst="rect">
            <a:avLst/>
          </a:prstGeom>
          <a:noFill/>
        </p:spPr>
        <p:txBody>
          <a:bodyPr wrap="none" rtlCol="0">
            <a:spAutoFit/>
          </a:bodyPr>
          <a:lstStyle/>
          <a:p>
            <a:r>
              <a:rPr lang="vi-VN">
                <a:solidFill>
                  <a:schemeClr val="bg2"/>
                </a:solidFill>
              </a:rPr>
              <a:t>Hai biểu tượng được dùng để biểu diễn Thùng </a:t>
            </a:r>
            <a:r>
              <a:rPr lang="vi-VN" smtClean="0">
                <a:solidFill>
                  <a:schemeClr val="bg2"/>
                </a:solidFill>
              </a:rPr>
              <a:t>rác</a:t>
            </a:r>
            <a:endParaRPr lang="en-US">
              <a:solidFill>
                <a:schemeClr val="bg2"/>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83" y="2849731"/>
            <a:ext cx="6687483" cy="1143160"/>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195" y="4474333"/>
            <a:ext cx="6697010" cy="1133633"/>
          </a:xfrm>
          <a:prstGeom prst="rect">
            <a:avLst/>
          </a:prstGeom>
        </p:spPr>
      </p:pic>
    </p:spTree>
    <p:extLst>
      <p:ext uri="{BB962C8B-B14F-4D97-AF65-F5344CB8AC3E}">
        <p14:creationId xmlns:p14="http://schemas.microsoft.com/office/powerpoint/2010/main" val="392722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Xóa các </a:t>
            </a:r>
            <a:r>
              <a:rPr lang="vi-VN" smtClean="0"/>
              <a:t>t</a:t>
            </a:r>
            <a:r>
              <a:rPr lang="en-US" smtClean="0"/>
              <a:t>ậ</a:t>
            </a:r>
            <a:r>
              <a:rPr lang="vi-VN" smtClean="0"/>
              <a:t>p </a:t>
            </a:r>
            <a:r>
              <a:rPr lang="vi-VN"/>
              <a:t>tin và thư mục </a:t>
            </a:r>
            <a:endParaRPr lang="en-US"/>
          </a:p>
        </p:txBody>
      </p:sp>
      <p:pic>
        <p:nvPicPr>
          <p:cNvPr id="3" name="Picture 2"/>
          <p:cNvPicPr>
            <a:picLocks noChangeAspect="1"/>
          </p:cNvPicPr>
          <p:nvPr/>
        </p:nvPicPr>
        <p:blipFill rotWithShape="1">
          <a:blip r:embed="rId2"/>
          <a:srcRect l="17762" t="2715" r="503" b="34278"/>
          <a:stretch/>
        </p:blipFill>
        <p:spPr>
          <a:xfrm>
            <a:off x="1275744" y="1844439"/>
            <a:ext cx="3457628" cy="2204064"/>
          </a:xfrm>
          <a:prstGeom prst="rect">
            <a:avLst/>
          </a:prstGeom>
        </p:spPr>
      </p:pic>
      <p:sp>
        <p:nvSpPr>
          <p:cNvPr id="4" name="TextBox 3"/>
          <p:cNvSpPr txBox="1"/>
          <p:nvPr/>
        </p:nvSpPr>
        <p:spPr>
          <a:xfrm>
            <a:off x="162940" y="1330467"/>
            <a:ext cx="7430239" cy="369332"/>
          </a:xfrm>
          <a:prstGeom prst="rect">
            <a:avLst/>
          </a:prstGeom>
          <a:noFill/>
        </p:spPr>
        <p:txBody>
          <a:bodyPr wrap="none" rtlCol="0">
            <a:spAutoFit/>
          </a:bodyPr>
          <a:lstStyle/>
          <a:p>
            <a:r>
              <a:rPr lang="vi-VN">
                <a:solidFill>
                  <a:schemeClr val="bg2"/>
                </a:solidFill>
              </a:rPr>
              <a:t>Khi bạn không cần các </a:t>
            </a:r>
            <a:r>
              <a:rPr lang="vi-VN" smtClean="0">
                <a:solidFill>
                  <a:schemeClr val="bg2"/>
                </a:solidFill>
              </a:rPr>
              <a:t>t</a:t>
            </a:r>
            <a:r>
              <a:rPr lang="en-US" smtClean="0">
                <a:solidFill>
                  <a:schemeClr val="bg2"/>
                </a:solidFill>
              </a:rPr>
              <a:t>ậ</a:t>
            </a:r>
            <a:r>
              <a:rPr lang="vi-VN" smtClean="0">
                <a:solidFill>
                  <a:schemeClr val="bg2"/>
                </a:solidFill>
              </a:rPr>
              <a:t>p </a:t>
            </a:r>
            <a:r>
              <a:rPr lang="vi-VN">
                <a:solidFill>
                  <a:schemeClr val="bg2"/>
                </a:solidFill>
              </a:rPr>
              <a:t>tin hay thư mục nữa, bạn có thể xóa chúng.</a:t>
            </a:r>
            <a:endParaRPr lang="en-US">
              <a:solidFill>
                <a:schemeClr val="bg2"/>
              </a:solidFill>
            </a:endParaRPr>
          </a:p>
        </p:txBody>
      </p:sp>
      <p:pic>
        <p:nvPicPr>
          <p:cNvPr id="6" name="Picture 5"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t="6311" b="7049"/>
          <a:stretch/>
        </p:blipFill>
        <p:spPr>
          <a:xfrm>
            <a:off x="4143375" y="4193143"/>
            <a:ext cx="7411484" cy="1172000"/>
          </a:xfrm>
          <a:prstGeom prst="rect">
            <a:avLst/>
          </a:prstGeom>
        </p:spPr>
      </p:pic>
      <p:pic>
        <p:nvPicPr>
          <p:cNvPr id="10" name="Picture 9"/>
          <p:cNvPicPr>
            <a:picLocks noChangeAspect="1"/>
          </p:cNvPicPr>
          <p:nvPr/>
        </p:nvPicPr>
        <p:blipFill>
          <a:blip r:embed="rId4"/>
          <a:stretch>
            <a:fillRect/>
          </a:stretch>
        </p:blipFill>
        <p:spPr>
          <a:xfrm>
            <a:off x="4771108" y="2175846"/>
            <a:ext cx="6783751" cy="1541250"/>
          </a:xfrm>
          <a:prstGeom prst="rect">
            <a:avLst/>
          </a:prstGeom>
        </p:spPr>
      </p:pic>
    </p:spTree>
    <p:extLst>
      <p:ext uri="{BB962C8B-B14F-4D97-AF65-F5344CB8AC3E}">
        <p14:creationId xmlns:p14="http://schemas.microsoft.com/office/powerpoint/2010/main" val="35092397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Di chuyển các </a:t>
            </a:r>
            <a:r>
              <a:rPr lang="vi-VN" smtClean="0"/>
              <a:t>t</a:t>
            </a:r>
            <a:r>
              <a:rPr lang="en-US" smtClean="0"/>
              <a:t>ậ</a:t>
            </a:r>
            <a:r>
              <a:rPr lang="vi-VN" smtClean="0"/>
              <a:t>p </a:t>
            </a:r>
            <a:r>
              <a:rPr lang="vi-VN"/>
              <a:t>tin hay thư mục </a:t>
            </a:r>
            <a:endParaRPr lang="en-US"/>
          </a:p>
        </p:txBody>
      </p:sp>
      <p:pic>
        <p:nvPicPr>
          <p:cNvPr id="3" name="Picture 2"/>
          <p:cNvPicPr>
            <a:picLocks noChangeAspect="1"/>
          </p:cNvPicPr>
          <p:nvPr/>
        </p:nvPicPr>
        <p:blipFill>
          <a:blip r:embed="rId2"/>
          <a:stretch>
            <a:fillRect/>
          </a:stretch>
        </p:blipFill>
        <p:spPr>
          <a:xfrm>
            <a:off x="8229600" y="2518506"/>
            <a:ext cx="3543300" cy="1820988"/>
          </a:xfrm>
          <a:prstGeom prst="rect">
            <a:avLst/>
          </a:prstGeom>
        </p:spPr>
      </p:pic>
      <p:pic>
        <p:nvPicPr>
          <p:cNvPr id="5" name="Picture 4"/>
          <p:cNvPicPr>
            <a:picLocks noChangeAspect="1"/>
          </p:cNvPicPr>
          <p:nvPr/>
        </p:nvPicPr>
        <p:blipFill>
          <a:blip r:embed="rId3"/>
          <a:stretch>
            <a:fillRect/>
          </a:stretch>
        </p:blipFill>
        <p:spPr>
          <a:xfrm>
            <a:off x="266700" y="2320293"/>
            <a:ext cx="7639050" cy="2217414"/>
          </a:xfrm>
          <a:prstGeom prst="rect">
            <a:avLst/>
          </a:prstGeom>
        </p:spPr>
      </p:pic>
    </p:spTree>
    <p:extLst>
      <p:ext uri="{BB962C8B-B14F-4D97-AF65-F5344CB8AC3E}">
        <p14:creationId xmlns:p14="http://schemas.microsoft.com/office/powerpoint/2010/main" val="417105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Những điểm cần lưu ý khi làm việc với </a:t>
            </a:r>
            <a:r>
              <a:rPr lang="vi-VN" smtClean="0"/>
              <a:t>t</a:t>
            </a:r>
            <a:r>
              <a:rPr lang="en-US" smtClean="0"/>
              <a:t>ậ</a:t>
            </a:r>
            <a:r>
              <a:rPr lang="vi-VN" smtClean="0"/>
              <a:t>p </a:t>
            </a:r>
            <a:r>
              <a:rPr lang="vi-VN"/>
              <a:t>tin </a:t>
            </a:r>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559" y="1647824"/>
            <a:ext cx="7134882" cy="3562352"/>
          </a:xfrm>
          <a:prstGeom prst="rect">
            <a:avLst/>
          </a:prstGeom>
        </p:spPr>
      </p:pic>
    </p:spTree>
    <p:extLst>
      <p:ext uri="{BB962C8B-B14F-4D97-AF65-F5344CB8AC3E}">
        <p14:creationId xmlns:p14="http://schemas.microsoft.com/office/powerpoint/2010/main" val="2252719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vi-VN"/>
              <a:t>Những điểm cần lưu ý khi làm việc với </a:t>
            </a:r>
            <a:r>
              <a:rPr lang="vi-VN" smtClean="0"/>
              <a:t>t</a:t>
            </a:r>
            <a:r>
              <a:rPr lang="en-US" smtClean="0"/>
              <a:t>ậ</a:t>
            </a:r>
            <a:r>
              <a:rPr lang="vi-VN" smtClean="0"/>
              <a:t>p </a:t>
            </a:r>
            <a:r>
              <a:rPr lang="vi-VN"/>
              <a:t>tin </a:t>
            </a:r>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769" y="2143125"/>
            <a:ext cx="8138682" cy="2476500"/>
          </a:xfrm>
          <a:prstGeom prst="rect">
            <a:avLst/>
          </a:prstGeom>
        </p:spPr>
      </p:pic>
    </p:spTree>
    <p:extLst>
      <p:ext uri="{BB962C8B-B14F-4D97-AF65-F5344CB8AC3E}">
        <p14:creationId xmlns:p14="http://schemas.microsoft.com/office/powerpoint/2010/main" val="58278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68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91" y="1947505"/>
            <a:ext cx="10515600" cy="1935829"/>
          </a:xfrm>
        </p:spPr>
        <p:txBody>
          <a:bodyPr/>
          <a:lstStyle/>
          <a:p>
            <a:pPr>
              <a:lnSpc>
                <a:spcPct val="150000"/>
              </a:lnSpc>
            </a:pPr>
            <a:r>
              <a:rPr lang="en-US" sz="4000" smtClean="0"/>
              <a:t>Bài 3</a:t>
            </a:r>
            <a:r>
              <a:rPr lang="vi-VN" sz="4000" smtClean="0"/>
              <a:t>.</a:t>
            </a:r>
            <a:r>
              <a:rPr lang="en-US" sz="4000" smtClean="0"/>
              <a:t> </a:t>
            </a:r>
            <a:br>
              <a:rPr lang="en-US" sz="4000" smtClean="0"/>
            </a:br>
            <a:r>
              <a:rPr lang="vi-VN" sz="4000" smtClean="0"/>
              <a:t>Tớ </a:t>
            </a:r>
            <a:r>
              <a:rPr lang="vi-VN" sz="4000"/>
              <a:t>có</a:t>
            </a:r>
            <a:r>
              <a:rPr lang="en-US" sz="4000"/>
              <a:t> th</a:t>
            </a:r>
            <a:r>
              <a:rPr lang="vi-VN" sz="4000"/>
              <a:t>ể quản lý</a:t>
            </a:r>
            <a:r>
              <a:rPr lang="en-US" sz="4000"/>
              <a:t> H</a:t>
            </a:r>
            <a:r>
              <a:rPr lang="vi-VN" sz="4000"/>
              <a:t>ệ điều hà</a:t>
            </a:r>
            <a:r>
              <a:rPr lang="en-US" sz="4000" smtClean="0"/>
              <a:t>nh</a:t>
            </a:r>
            <a:endParaRPr lang="en-US" sz="4000"/>
          </a:p>
        </p:txBody>
      </p:sp>
      <p:sp>
        <p:nvSpPr>
          <p:cNvPr id="3" name="Text Placeholder 2"/>
          <p:cNvSpPr>
            <a:spLocks noGrp="1"/>
          </p:cNvSpPr>
          <p:nvPr>
            <p:ph type="body" idx="1"/>
          </p:nvPr>
        </p:nvSpPr>
        <p:spPr>
          <a:xfrm>
            <a:off x="833191" y="4010335"/>
            <a:ext cx="10515600" cy="637865"/>
          </a:xfrm>
        </p:spPr>
        <p:txBody>
          <a:bodyPr>
            <a:noAutofit/>
          </a:bodyPr>
          <a:lstStyle/>
          <a:p>
            <a:r>
              <a:rPr lang="vi-VN"/>
              <a:t>Trong </a:t>
            </a:r>
            <a:r>
              <a:rPr lang="en-US" smtClean="0"/>
              <a:t>bài học</a:t>
            </a:r>
            <a:r>
              <a:rPr lang="vi-VN" smtClean="0"/>
              <a:t> </a:t>
            </a:r>
            <a:r>
              <a:rPr lang="vi-VN"/>
              <a:t>này, bạn sẽ được học cách tùy biến máy tính của bạn bằng cách sử dụng Control Panel trong Windows. Khi hoàn tất, bạn sẽ trở nên quen thuộc với:</a:t>
            </a:r>
          </a:p>
          <a:p>
            <a:pPr marL="342900" indent="-342900">
              <a:buFont typeface="Arial" panose="020B0604020202020204" pitchFamily="34" charset="0"/>
              <a:buChar char="•"/>
            </a:pPr>
            <a:r>
              <a:rPr lang="vi-VN" sz="2200" b="1" smtClean="0"/>
              <a:t>Khởi </a:t>
            </a:r>
            <a:r>
              <a:rPr lang="vi-VN" sz="2200" b="1"/>
              <a:t>động Control Panel</a:t>
            </a:r>
          </a:p>
          <a:p>
            <a:pPr marL="342900" indent="-342900">
              <a:buFont typeface="Arial" panose="020B0604020202020204" pitchFamily="34" charset="0"/>
              <a:buChar char="•"/>
            </a:pPr>
            <a:r>
              <a:rPr lang="vi-VN" sz="2200" b="1" smtClean="0"/>
              <a:t>Thay </a:t>
            </a:r>
            <a:r>
              <a:rPr lang="vi-VN" sz="2200" b="1"/>
              <a:t>đổi sự hiển thị của màn hình nền (Desktop)</a:t>
            </a:r>
          </a:p>
          <a:p>
            <a:pPr marL="342900" indent="-342900">
              <a:buFont typeface="Arial" panose="020B0604020202020204" pitchFamily="34" charset="0"/>
              <a:buChar char="•"/>
            </a:pPr>
            <a:r>
              <a:rPr lang="vi-VN" sz="2200" b="1" smtClean="0"/>
              <a:t>Thay </a:t>
            </a:r>
            <a:r>
              <a:rPr lang="vi-VN" sz="2200" b="1"/>
              <a:t>đổi ngày giờ</a:t>
            </a:r>
          </a:p>
          <a:p>
            <a:endParaRPr lang="en-US"/>
          </a:p>
        </p:txBody>
      </p:sp>
    </p:spTree>
    <p:extLst>
      <p:ext uri="{BB962C8B-B14F-4D97-AF65-F5344CB8AC3E}">
        <p14:creationId xmlns:p14="http://schemas.microsoft.com/office/powerpoint/2010/main" val="2038690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Khám phá Control Panel</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18" y="1287585"/>
            <a:ext cx="7411484" cy="1305107"/>
          </a:xfrm>
          <a:prstGeom prst="rect">
            <a:avLst/>
          </a:prstGeom>
        </p:spPr>
      </p:pic>
      <p:pic>
        <p:nvPicPr>
          <p:cNvPr id="5" name="Picture 4"/>
          <p:cNvPicPr>
            <a:picLocks noChangeAspect="1"/>
          </p:cNvPicPr>
          <p:nvPr/>
        </p:nvPicPr>
        <p:blipFill>
          <a:blip r:embed="rId3"/>
          <a:stretch>
            <a:fillRect/>
          </a:stretch>
        </p:blipFill>
        <p:spPr>
          <a:xfrm>
            <a:off x="7237380" y="2710869"/>
            <a:ext cx="4345020" cy="284126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648" y="3046951"/>
            <a:ext cx="5981974" cy="2169100"/>
          </a:xfrm>
          <a:prstGeom prst="rect">
            <a:avLst/>
          </a:prstGeom>
        </p:spPr>
      </p:pic>
    </p:spTree>
    <p:extLst>
      <p:ext uri="{BB962C8B-B14F-4D97-AF65-F5344CB8AC3E}">
        <p14:creationId xmlns:p14="http://schemas.microsoft.com/office/powerpoint/2010/main" val="3569297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
            </a:r>
            <a:br>
              <a:rPr lang="en-US" sz="4000" dirty="0" smtClean="0"/>
            </a:br>
            <a:r>
              <a:rPr lang="en-US" sz="4000" dirty="0" err="1" smtClean="0"/>
              <a:t>Bài</a:t>
            </a:r>
            <a:r>
              <a:rPr lang="en-US" sz="4000" dirty="0" smtClean="0"/>
              <a:t> 1.</a:t>
            </a:r>
            <a:br>
              <a:rPr lang="en-US" sz="4000" dirty="0" smtClean="0"/>
            </a:br>
            <a:r>
              <a:rPr lang="vi-VN" sz="4000" dirty="0"/>
              <a:t>Hệ điều hành – bạn là ai và có chức năng gì?</a:t>
            </a:r>
            <a:br>
              <a:rPr lang="vi-VN" sz="4000" dirty="0"/>
            </a:br>
            <a:endParaRPr lang="en-US" sz="4000" dirty="0"/>
          </a:p>
        </p:txBody>
      </p:sp>
      <p:sp>
        <p:nvSpPr>
          <p:cNvPr id="3" name="Text Placeholder 2"/>
          <p:cNvSpPr>
            <a:spLocks noGrp="1"/>
          </p:cNvSpPr>
          <p:nvPr>
            <p:ph type="body" idx="1"/>
          </p:nvPr>
        </p:nvSpPr>
        <p:spPr>
          <a:xfrm>
            <a:off x="833191" y="4010335"/>
            <a:ext cx="10515600" cy="642348"/>
          </a:xfrm>
        </p:spPr>
        <p:txBody>
          <a:bodyPr>
            <a:noAutofit/>
          </a:bodyPr>
          <a:lstStyle/>
          <a:p>
            <a:pPr algn="l"/>
            <a:r>
              <a:rPr lang="vi-VN" sz="2200" dirty="0"/>
              <a:t>Để sử dụng máy tính một cách hiệu quả, bạn cần hiểu rõ vai trò và chức năng của hệ điều hành. Sau khi hoàn thành </a:t>
            </a:r>
            <a:r>
              <a:rPr lang="en-US" sz="2200" dirty="0" err="1" smtClean="0"/>
              <a:t>bài</a:t>
            </a:r>
            <a:r>
              <a:rPr lang="en-US" sz="2200" dirty="0" smtClean="0"/>
              <a:t> </a:t>
            </a:r>
            <a:r>
              <a:rPr lang="en-US" sz="2200" dirty="0" err="1" smtClean="0"/>
              <a:t>học</a:t>
            </a:r>
            <a:r>
              <a:rPr lang="vi-VN" sz="2200" dirty="0" smtClean="0"/>
              <a:t> </a:t>
            </a:r>
            <a:r>
              <a:rPr lang="vi-VN" sz="2200" dirty="0"/>
              <a:t>này, bạn sẽ có hiểu biết:</a:t>
            </a:r>
          </a:p>
          <a:p>
            <a:pPr marL="342900" indent="-342900" algn="l">
              <a:buBlip>
                <a:blip r:embed="rId2"/>
              </a:buBlip>
            </a:pPr>
            <a:r>
              <a:rPr lang="vi-VN" sz="2200" b="1" dirty="0" smtClean="0"/>
              <a:t>Hệ </a:t>
            </a:r>
            <a:r>
              <a:rPr lang="vi-VN" sz="2200" b="1" dirty="0"/>
              <a:t>điều hành làm việc như thế nào?</a:t>
            </a:r>
          </a:p>
          <a:p>
            <a:pPr marL="342900" indent="-342900" algn="l">
              <a:buBlip>
                <a:blip r:embed="rId2"/>
              </a:buBlip>
            </a:pPr>
            <a:r>
              <a:rPr lang="vi-VN" sz="2200" b="1" dirty="0" smtClean="0"/>
              <a:t>Cách </a:t>
            </a:r>
            <a:r>
              <a:rPr lang="vi-VN" sz="2200" b="1" dirty="0"/>
              <a:t>khởi động và thoát khỏi hệ điều hành Windows đúng cách</a:t>
            </a:r>
          </a:p>
          <a:p>
            <a:pPr marL="342900" indent="-342900" algn="l">
              <a:buBlip>
                <a:blip r:embed="rId2"/>
              </a:buBlip>
            </a:pPr>
            <a:r>
              <a:rPr lang="vi-VN" sz="2200" b="1" dirty="0" smtClean="0"/>
              <a:t>Mối </a:t>
            </a:r>
            <a:r>
              <a:rPr lang="vi-VN" sz="2200" b="1" dirty="0"/>
              <a:t>quan hệ giữa phần cứng và phần mềm</a:t>
            </a:r>
            <a:endParaRPr lang="en-US" sz="2200" b="1" dirty="0"/>
          </a:p>
        </p:txBody>
      </p:sp>
    </p:spTree>
    <p:extLst>
      <p:ext uri="{BB962C8B-B14F-4D97-AF65-F5344CB8AC3E}">
        <p14:creationId xmlns:p14="http://schemas.microsoft.com/office/powerpoint/2010/main" val="30164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Ý nghĩa của các mục trong Control Panel:</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94" y="1573481"/>
            <a:ext cx="6716062" cy="99073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2082" y="2995578"/>
            <a:ext cx="6706536" cy="97168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246" y="4398623"/>
            <a:ext cx="6697010" cy="1009791"/>
          </a:xfrm>
          <a:prstGeom prst="rect">
            <a:avLst/>
          </a:prstGeom>
        </p:spPr>
      </p:pic>
    </p:spTree>
    <p:extLst>
      <p:ext uri="{BB962C8B-B14F-4D97-AF65-F5344CB8AC3E}">
        <p14:creationId xmlns:p14="http://schemas.microsoft.com/office/powerpoint/2010/main" val="41736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Ý nghĩa của các mục trong Control Panel:</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957" y="2997433"/>
            <a:ext cx="6706536" cy="990738"/>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29" y="1573481"/>
            <a:ext cx="6744641" cy="990738"/>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934" y="4421385"/>
            <a:ext cx="6706536" cy="981212"/>
          </a:xfrm>
          <a:prstGeom prst="rect">
            <a:avLst/>
          </a:prstGeom>
        </p:spPr>
      </p:pic>
    </p:spTree>
    <p:extLst>
      <p:ext uri="{BB962C8B-B14F-4D97-AF65-F5344CB8AC3E}">
        <p14:creationId xmlns:p14="http://schemas.microsoft.com/office/powerpoint/2010/main" val="2732789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Ý nghĩa của các mục trong Control Panel:</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495" y="3824987"/>
            <a:ext cx="6885230" cy="1033760"/>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960" y="1956207"/>
            <a:ext cx="6861654" cy="1035538"/>
          </a:xfrm>
          <a:prstGeom prst="rect">
            <a:avLst/>
          </a:prstGeom>
        </p:spPr>
      </p:pic>
    </p:spTree>
    <p:extLst>
      <p:ext uri="{BB962C8B-B14F-4D97-AF65-F5344CB8AC3E}">
        <p14:creationId xmlns:p14="http://schemas.microsoft.com/office/powerpoint/2010/main" val="25694214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75744" y="795485"/>
            <a:ext cx="9784733" cy="499915"/>
          </a:xfrm>
        </p:spPr>
        <p:txBody>
          <a:bodyPr/>
          <a:lstStyle/>
          <a:p>
            <a:r>
              <a:rPr lang="en-US"/>
              <a:t>Tùy biến hiển thị màn hình Desktop (Desktop Display)</a:t>
            </a:r>
          </a:p>
        </p:txBody>
      </p:sp>
      <p:pic>
        <p:nvPicPr>
          <p:cNvPr id="4" name="Picture 3"/>
          <p:cNvPicPr>
            <a:picLocks noChangeAspect="1"/>
          </p:cNvPicPr>
          <p:nvPr/>
        </p:nvPicPr>
        <p:blipFill>
          <a:blip r:embed="rId2"/>
          <a:stretch>
            <a:fillRect/>
          </a:stretch>
        </p:blipFill>
        <p:spPr>
          <a:xfrm>
            <a:off x="3200398" y="1295400"/>
            <a:ext cx="6667502" cy="1134894"/>
          </a:xfrm>
          <a:prstGeom prst="rect">
            <a:avLst/>
          </a:prstGeom>
        </p:spPr>
      </p:pic>
      <p:pic>
        <p:nvPicPr>
          <p:cNvPr id="6" name="Picture 5"/>
          <p:cNvPicPr>
            <a:picLocks noChangeAspect="1"/>
          </p:cNvPicPr>
          <p:nvPr/>
        </p:nvPicPr>
        <p:blipFill>
          <a:blip r:embed="rId3"/>
          <a:stretch>
            <a:fillRect/>
          </a:stretch>
        </p:blipFill>
        <p:spPr>
          <a:xfrm>
            <a:off x="2123734" y="2558172"/>
            <a:ext cx="8088751" cy="3195000"/>
          </a:xfrm>
          <a:prstGeom prst="rect">
            <a:avLst/>
          </a:prstGeom>
        </p:spPr>
      </p:pic>
    </p:spTree>
    <p:extLst>
      <p:ext uri="{BB962C8B-B14F-4D97-AF65-F5344CB8AC3E}">
        <p14:creationId xmlns:p14="http://schemas.microsoft.com/office/powerpoint/2010/main" val="1018412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89000" y="795485"/>
            <a:ext cx="10171477" cy="499915"/>
          </a:xfrm>
        </p:spPr>
        <p:txBody>
          <a:bodyPr/>
          <a:lstStyle/>
          <a:p>
            <a:r>
              <a:rPr lang="en-US"/>
              <a:t>Tùy biến hiển thị màn hình Desktop (Desktop Display)</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240" y="1449124"/>
            <a:ext cx="9380261" cy="4151576"/>
          </a:xfrm>
          <a:prstGeom prst="rect">
            <a:avLst/>
          </a:prstGeom>
        </p:spPr>
      </p:pic>
    </p:spTree>
    <p:extLst>
      <p:ext uri="{BB962C8B-B14F-4D97-AF65-F5344CB8AC3E}">
        <p14:creationId xmlns:p14="http://schemas.microsoft.com/office/powerpoint/2010/main" val="1818859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Thay đổi ngày giờ (Date and Time)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625" y="1464700"/>
            <a:ext cx="7810500" cy="1369692"/>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5" y="1801331"/>
            <a:ext cx="3745420" cy="2819400"/>
          </a:xfrm>
          <a:prstGeom prst="rect">
            <a:avLst/>
          </a:prstGeom>
        </p:spPr>
      </p:pic>
      <p:pic>
        <p:nvPicPr>
          <p:cNvPr id="5" name="Picture 4"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9845" y="2834392"/>
            <a:ext cx="7649280" cy="2933700"/>
          </a:xfrm>
          <a:prstGeom prst="rect">
            <a:avLst/>
          </a:prstGeom>
        </p:spPr>
      </p:pic>
    </p:spTree>
    <p:extLst>
      <p:ext uri="{BB962C8B-B14F-4D97-AF65-F5344CB8AC3E}">
        <p14:creationId xmlns:p14="http://schemas.microsoft.com/office/powerpoint/2010/main" val="63479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Thay đổi ngày giờ (Date and Time)</a:t>
            </a:r>
          </a:p>
        </p:txBody>
      </p:sp>
      <p:pic>
        <p:nvPicPr>
          <p:cNvPr id="6" name="Picture 5" descr="Screen Clippi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0" y="1122472"/>
            <a:ext cx="6826250" cy="4482572"/>
          </a:xfrm>
          <a:prstGeom prst="rect">
            <a:avLst/>
          </a:prstGeom>
        </p:spPr>
      </p:pic>
      <p:sp>
        <p:nvSpPr>
          <p:cNvPr id="7" name="Rectangle 6"/>
          <p:cNvSpPr/>
          <p:nvPr/>
        </p:nvSpPr>
        <p:spPr>
          <a:xfrm>
            <a:off x="473074" y="1304370"/>
            <a:ext cx="6619875" cy="707886"/>
          </a:xfrm>
          <a:prstGeom prst="rect">
            <a:avLst/>
          </a:prstGeom>
        </p:spPr>
        <p:txBody>
          <a:bodyPr wrap="square">
            <a:spAutoFit/>
          </a:bodyPr>
          <a:lstStyle/>
          <a:p>
            <a:r>
              <a:rPr lang="en-US" sz="2000">
                <a:solidFill>
                  <a:schemeClr val="bg2"/>
                </a:solidFill>
              </a:rPr>
              <a:t>Bạn có thể thay đổi ngày tháng và thời gian bằng một trong các cách sau:</a:t>
            </a:r>
          </a:p>
        </p:txBody>
      </p:sp>
    </p:spTree>
    <p:extLst>
      <p:ext uri="{BB962C8B-B14F-4D97-AF65-F5344CB8AC3E}">
        <p14:creationId xmlns:p14="http://schemas.microsoft.com/office/powerpoint/2010/main" val="3177882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7500" y="795485"/>
            <a:ext cx="11541126" cy="472446"/>
          </a:xfrm>
        </p:spPr>
        <p:txBody>
          <a:bodyPr/>
          <a:lstStyle/>
          <a:p>
            <a:r>
              <a:rPr lang="en-US" sz="3000" smtClean="0"/>
              <a:t>Các </a:t>
            </a:r>
            <a:r>
              <a:rPr lang="en-US" sz="3000"/>
              <a:t>thiết lập liên quan đến cấp nguồn điện </a:t>
            </a:r>
            <a:r>
              <a:rPr lang="en-US" sz="3000" smtClean="0"/>
              <a:t>cho </a:t>
            </a:r>
            <a:r>
              <a:rPr lang="en-US" sz="3000"/>
              <a:t>máy tính xách tay</a:t>
            </a:r>
          </a:p>
        </p:txBody>
      </p:sp>
      <p:pic>
        <p:nvPicPr>
          <p:cNvPr id="8" name="Picture 7"/>
          <p:cNvPicPr>
            <a:picLocks noChangeAspect="1"/>
          </p:cNvPicPr>
          <p:nvPr/>
        </p:nvPicPr>
        <p:blipFill>
          <a:blip r:embed="rId2"/>
          <a:stretch>
            <a:fillRect/>
          </a:stretch>
        </p:blipFill>
        <p:spPr>
          <a:xfrm>
            <a:off x="994460" y="1474472"/>
            <a:ext cx="7402501" cy="1260000"/>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50" y="2941013"/>
            <a:ext cx="6998721" cy="2710487"/>
          </a:xfrm>
          <a:prstGeom prst="rect">
            <a:avLst/>
          </a:prstGeom>
        </p:spPr>
      </p:pic>
    </p:spTree>
    <p:extLst>
      <p:ext uri="{BB962C8B-B14F-4D97-AF65-F5344CB8AC3E}">
        <p14:creationId xmlns:p14="http://schemas.microsoft.com/office/powerpoint/2010/main" val="987711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10921" y="795485"/>
            <a:ext cx="11447705" cy="472446"/>
          </a:xfrm>
        </p:spPr>
        <p:txBody>
          <a:bodyPr/>
          <a:lstStyle/>
          <a:p>
            <a:r>
              <a:rPr lang="en-US" sz="3000" smtClean="0"/>
              <a:t>Các </a:t>
            </a:r>
            <a:r>
              <a:rPr lang="en-US" sz="3000"/>
              <a:t>thiết lập liên quan đến cấp nguồn điện </a:t>
            </a:r>
            <a:r>
              <a:rPr lang="en-US" sz="3000" smtClean="0"/>
              <a:t>cho </a:t>
            </a:r>
            <a:r>
              <a:rPr lang="en-US" sz="3000"/>
              <a:t>máy tính xách tay</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21" y="2757394"/>
            <a:ext cx="7421011" cy="1343212"/>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32" y="2009576"/>
            <a:ext cx="4087019" cy="3155263"/>
          </a:xfrm>
          <a:prstGeom prst="rect">
            <a:avLst/>
          </a:prstGeom>
        </p:spPr>
      </p:pic>
    </p:spTree>
    <p:extLst>
      <p:ext uri="{BB962C8B-B14F-4D97-AF65-F5344CB8AC3E}">
        <p14:creationId xmlns:p14="http://schemas.microsoft.com/office/powerpoint/2010/main" val="195525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04800" y="795485"/>
            <a:ext cx="11553826" cy="472446"/>
          </a:xfrm>
        </p:spPr>
        <p:txBody>
          <a:bodyPr/>
          <a:lstStyle/>
          <a:p>
            <a:r>
              <a:rPr lang="en-US" sz="3000" smtClean="0"/>
              <a:t>Các </a:t>
            </a:r>
            <a:r>
              <a:rPr lang="en-US" sz="3000"/>
              <a:t>thiết lập liên quan đến cấp nguồn điện </a:t>
            </a:r>
            <a:r>
              <a:rPr lang="en-US" sz="3000" smtClean="0"/>
              <a:t>cho </a:t>
            </a:r>
            <a:r>
              <a:rPr lang="en-US" sz="3000"/>
              <a:t>máy tính xách tay</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1455874"/>
            <a:ext cx="8068805" cy="4005126"/>
          </a:xfrm>
          <a:prstGeom prst="rect">
            <a:avLst/>
          </a:prstGeom>
        </p:spPr>
      </p:pic>
    </p:spTree>
    <p:extLst>
      <p:ext uri="{BB962C8B-B14F-4D97-AF65-F5344CB8AC3E}">
        <p14:creationId xmlns:p14="http://schemas.microsoft.com/office/powerpoint/2010/main" val="2859976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err="1"/>
              <a:t>Hệ</a:t>
            </a:r>
            <a:r>
              <a:rPr lang="en-US" dirty="0"/>
              <a:t> </a:t>
            </a:r>
            <a:r>
              <a:rPr lang="en-US" dirty="0" err="1"/>
              <a:t>điều</a:t>
            </a:r>
            <a:r>
              <a:rPr lang="en-US" dirty="0"/>
              <a:t> </a:t>
            </a:r>
            <a:r>
              <a:rPr lang="en-US" dirty="0" err="1"/>
              <a:t>hành</a:t>
            </a:r>
            <a:r>
              <a:rPr lang="en-US" dirty="0"/>
              <a:t> - </a:t>
            </a:r>
            <a:r>
              <a:rPr lang="en-US" dirty="0" err="1"/>
              <a:t>bạn</a:t>
            </a:r>
            <a:r>
              <a:rPr lang="en-US" dirty="0"/>
              <a:t> </a:t>
            </a:r>
            <a:r>
              <a:rPr lang="en-US" dirty="0" err="1"/>
              <a:t>là</a:t>
            </a:r>
            <a:r>
              <a:rPr lang="en-US" dirty="0"/>
              <a:t> </a:t>
            </a:r>
            <a:r>
              <a:rPr lang="en-US" dirty="0" err="1"/>
              <a:t>ai</a:t>
            </a:r>
            <a:r>
              <a:rPr lang="en-US" dirty="0"/>
              <a:t>?</a:t>
            </a:r>
          </a:p>
        </p:txBody>
      </p:sp>
      <p:pic>
        <p:nvPicPr>
          <p:cNvPr id="2" name="Picture 1"/>
          <p:cNvPicPr>
            <a:picLocks noChangeAspect="1"/>
          </p:cNvPicPr>
          <p:nvPr/>
        </p:nvPicPr>
        <p:blipFill>
          <a:blip r:embed="rId2"/>
          <a:stretch>
            <a:fillRect/>
          </a:stretch>
        </p:blipFill>
        <p:spPr>
          <a:xfrm>
            <a:off x="799070" y="1589355"/>
            <a:ext cx="3146854" cy="2502418"/>
          </a:xfrm>
          <a:prstGeom prst="rect">
            <a:avLst/>
          </a:prstGeom>
        </p:spPr>
      </p:pic>
      <p:pic>
        <p:nvPicPr>
          <p:cNvPr id="3" name="Picture 2"/>
          <p:cNvPicPr>
            <a:picLocks noChangeAspect="1"/>
          </p:cNvPicPr>
          <p:nvPr/>
        </p:nvPicPr>
        <p:blipFill>
          <a:blip r:embed="rId3"/>
          <a:stretch>
            <a:fillRect/>
          </a:stretch>
        </p:blipFill>
        <p:spPr>
          <a:xfrm>
            <a:off x="6100752" y="3621389"/>
            <a:ext cx="2508750" cy="1597500"/>
          </a:xfrm>
          <a:prstGeom prst="rect">
            <a:avLst/>
          </a:prstGeom>
        </p:spPr>
      </p:pic>
      <p:pic>
        <p:nvPicPr>
          <p:cNvPr id="4" name="Picture 3"/>
          <p:cNvPicPr>
            <a:picLocks noChangeAspect="1"/>
          </p:cNvPicPr>
          <p:nvPr/>
        </p:nvPicPr>
        <p:blipFill>
          <a:blip r:embed="rId4"/>
          <a:stretch>
            <a:fillRect/>
          </a:stretch>
        </p:blipFill>
        <p:spPr>
          <a:xfrm>
            <a:off x="7640696" y="1610102"/>
            <a:ext cx="2643752" cy="1743752"/>
          </a:xfrm>
          <a:prstGeom prst="rect">
            <a:avLst/>
          </a:prstGeom>
        </p:spPr>
      </p:pic>
      <p:pic>
        <p:nvPicPr>
          <p:cNvPr id="6" name="Picture 5"/>
          <p:cNvPicPr>
            <a:picLocks noChangeAspect="1"/>
          </p:cNvPicPr>
          <p:nvPr/>
        </p:nvPicPr>
        <p:blipFill>
          <a:blip r:embed="rId5"/>
          <a:stretch>
            <a:fillRect/>
          </a:stretch>
        </p:blipFill>
        <p:spPr>
          <a:xfrm>
            <a:off x="10284448" y="3730080"/>
            <a:ext cx="1063502" cy="1380118"/>
          </a:xfrm>
          <a:prstGeom prst="rect">
            <a:avLst/>
          </a:prstGeom>
        </p:spPr>
      </p:pic>
      <p:sp>
        <p:nvSpPr>
          <p:cNvPr id="7" name="TextBox 6"/>
          <p:cNvSpPr txBox="1"/>
          <p:nvPr/>
        </p:nvSpPr>
        <p:spPr>
          <a:xfrm>
            <a:off x="799070" y="4091773"/>
            <a:ext cx="5301682" cy="1785104"/>
          </a:xfrm>
          <a:prstGeom prst="rect">
            <a:avLst/>
          </a:prstGeom>
          <a:noFill/>
        </p:spPr>
        <p:txBody>
          <a:bodyPr wrap="square" rtlCol="0">
            <a:spAutoFit/>
          </a:bodyPr>
          <a:lstStyle/>
          <a:p>
            <a:pPr marL="285750" indent="-285750">
              <a:buFont typeface="Arial" panose="020B0604020202020204" pitchFamily="34" charset="0"/>
              <a:buChar char="•"/>
            </a:pPr>
            <a:r>
              <a:rPr lang="vi-VN" sz="2200" dirty="0">
                <a:solidFill>
                  <a:schemeClr val="bg2"/>
                </a:solidFill>
              </a:rPr>
              <a:t>Máy tính phải tải hệ điều hành về bộ nhớ trước khi nó có thể tải bất kì chương trình ứng dụng nào. </a:t>
            </a:r>
            <a:endParaRPr lang="en-US" sz="2200" dirty="0" smtClean="0">
              <a:solidFill>
                <a:schemeClr val="bg2"/>
              </a:solidFill>
            </a:endParaRPr>
          </a:p>
          <a:p>
            <a:pPr marL="285750" indent="-285750">
              <a:buFont typeface="Arial" panose="020B0604020202020204" pitchFamily="34" charset="0"/>
              <a:buChar char="•"/>
            </a:pPr>
            <a:r>
              <a:rPr lang="vi-VN" sz="2200" dirty="0" smtClean="0">
                <a:solidFill>
                  <a:schemeClr val="bg2"/>
                </a:solidFill>
              </a:rPr>
              <a:t>Máy </a:t>
            </a:r>
            <a:r>
              <a:rPr lang="vi-VN" sz="2200" dirty="0">
                <a:solidFill>
                  <a:schemeClr val="bg2"/>
                </a:solidFill>
              </a:rPr>
              <a:t>tính chỉ tương tác được với bạn khi đã được cài hệ điều hành.</a:t>
            </a:r>
            <a:endParaRPr lang="en-US" sz="2200" dirty="0">
              <a:solidFill>
                <a:schemeClr val="bg2"/>
              </a:solidFill>
            </a:endParaRPr>
          </a:p>
        </p:txBody>
      </p:sp>
    </p:spTree>
    <p:extLst>
      <p:ext uri="{BB962C8B-B14F-4D97-AF65-F5344CB8AC3E}">
        <p14:creationId xmlns:p14="http://schemas.microsoft.com/office/powerpoint/2010/main" val="2898135584"/>
      </p:ext>
    </p:extLst>
  </p:cSld>
  <p:clrMapOvr>
    <a:masterClrMapping/>
  </p:clrMapOvr>
  <p:transition spd="slow">
    <p:comb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0200" y="795485"/>
            <a:ext cx="11528426" cy="472446"/>
          </a:xfrm>
        </p:spPr>
        <p:txBody>
          <a:bodyPr/>
          <a:lstStyle/>
          <a:p>
            <a:r>
              <a:rPr lang="en-US" sz="3000" smtClean="0"/>
              <a:t>Các </a:t>
            </a:r>
            <a:r>
              <a:rPr lang="en-US" sz="3000"/>
              <a:t>thiết lập liên quan đến cấp nguồn điện </a:t>
            </a:r>
            <a:r>
              <a:rPr lang="en-US" sz="3000" smtClean="0"/>
              <a:t>cho </a:t>
            </a:r>
            <a:r>
              <a:rPr lang="en-US" sz="3000"/>
              <a:t>máy tính xách tay</a:t>
            </a:r>
          </a:p>
        </p:txBody>
      </p:sp>
      <p:pic>
        <p:nvPicPr>
          <p:cNvPr id="4" name="Picture 3"/>
          <p:cNvPicPr>
            <a:picLocks noChangeAspect="1"/>
          </p:cNvPicPr>
          <p:nvPr/>
        </p:nvPicPr>
        <p:blipFill>
          <a:blip r:embed="rId2"/>
          <a:stretch>
            <a:fillRect/>
          </a:stretch>
        </p:blipFill>
        <p:spPr>
          <a:xfrm>
            <a:off x="3530600" y="1373734"/>
            <a:ext cx="4597139" cy="4230141"/>
          </a:xfrm>
          <a:prstGeom prst="rect">
            <a:avLst/>
          </a:prstGeom>
        </p:spPr>
      </p:pic>
    </p:spTree>
    <p:extLst>
      <p:ext uri="{BB962C8B-B14F-4D97-AF65-F5344CB8AC3E}">
        <p14:creationId xmlns:p14="http://schemas.microsoft.com/office/powerpoint/2010/main" val="3393448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Thay đổi các thiết lập khác trong Control Panel</a:t>
            </a:r>
            <a:endParaRPr lang="en-US"/>
          </a:p>
        </p:txBody>
      </p:sp>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l="1053"/>
          <a:stretch/>
        </p:blipFill>
        <p:spPr>
          <a:xfrm>
            <a:off x="2443084" y="1462558"/>
            <a:ext cx="2742981" cy="3200847"/>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1722273"/>
            <a:ext cx="4443494" cy="2681419"/>
          </a:xfrm>
          <a:prstGeom prst="rect">
            <a:avLst/>
          </a:prstGeom>
        </p:spPr>
      </p:pic>
    </p:spTree>
    <p:extLst>
      <p:ext uri="{BB962C8B-B14F-4D97-AF65-F5344CB8AC3E}">
        <p14:creationId xmlns:p14="http://schemas.microsoft.com/office/powerpoint/2010/main" val="3596087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Thay đổi các thiết lập khác trong Control Panel</a:t>
            </a:r>
            <a:endParaRPr lang="en-US"/>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t="982"/>
          <a:stretch/>
        </p:blipFill>
        <p:spPr>
          <a:xfrm>
            <a:off x="6986383" y="1735811"/>
            <a:ext cx="2924583" cy="3386376"/>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1238" b="-1"/>
          <a:stretch/>
        </p:blipFill>
        <p:spPr>
          <a:xfrm>
            <a:off x="1561494" y="1620569"/>
            <a:ext cx="4047720" cy="3616859"/>
          </a:xfrm>
          <a:prstGeom prst="rect">
            <a:avLst/>
          </a:prstGeom>
        </p:spPr>
      </p:pic>
    </p:spTree>
    <p:extLst>
      <p:ext uri="{BB962C8B-B14F-4D97-AF65-F5344CB8AC3E}">
        <p14:creationId xmlns:p14="http://schemas.microsoft.com/office/powerpoint/2010/main" val="2961005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99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Kết thúc</a:t>
            </a:r>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962293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err="1"/>
              <a:t>Hệ</a:t>
            </a:r>
            <a:r>
              <a:rPr lang="en-US" dirty="0"/>
              <a:t> </a:t>
            </a:r>
            <a:r>
              <a:rPr lang="en-US" dirty="0" err="1"/>
              <a:t>điều</a:t>
            </a:r>
            <a:r>
              <a:rPr lang="en-US" dirty="0"/>
              <a:t> </a:t>
            </a:r>
            <a:r>
              <a:rPr lang="en-US" dirty="0" err="1"/>
              <a:t>hành</a:t>
            </a:r>
            <a:r>
              <a:rPr lang="en-US" dirty="0"/>
              <a:t> - </a:t>
            </a:r>
            <a:r>
              <a:rPr lang="en-US" dirty="0" err="1"/>
              <a:t>bạn</a:t>
            </a:r>
            <a:r>
              <a:rPr lang="en-US" dirty="0"/>
              <a:t> </a:t>
            </a:r>
            <a:r>
              <a:rPr lang="en-US" dirty="0" err="1"/>
              <a:t>có</a:t>
            </a:r>
            <a:r>
              <a:rPr lang="en-US" dirty="0"/>
              <a:t> </a:t>
            </a:r>
            <a:r>
              <a:rPr lang="en-US" dirty="0" err="1"/>
              <a:t>chức</a:t>
            </a:r>
            <a:r>
              <a:rPr lang="en-US" dirty="0"/>
              <a:t> </a:t>
            </a:r>
            <a:r>
              <a:rPr lang="en-US" dirty="0" err="1"/>
              <a:t>năng</a:t>
            </a:r>
            <a:r>
              <a:rPr lang="en-US" dirty="0"/>
              <a:t> </a:t>
            </a:r>
            <a:r>
              <a:rPr lang="en-US" dirty="0" err="1"/>
              <a:t>gì</a:t>
            </a:r>
            <a:r>
              <a:rPr lang="en-US" dirty="0"/>
              <a:t> </a:t>
            </a:r>
            <a:r>
              <a:rPr lang="en-US" dirty="0" smtClean="0"/>
              <a:t>?</a:t>
            </a:r>
            <a:endParaRPr lang="en-US" dirty="0"/>
          </a:p>
        </p:txBody>
      </p:sp>
      <p:pic>
        <p:nvPicPr>
          <p:cNvPr id="3" name="Picture 2"/>
          <p:cNvPicPr>
            <a:picLocks noChangeAspect="1"/>
          </p:cNvPicPr>
          <p:nvPr/>
        </p:nvPicPr>
        <p:blipFill>
          <a:blip r:embed="rId2"/>
          <a:stretch>
            <a:fillRect/>
          </a:stretch>
        </p:blipFill>
        <p:spPr>
          <a:xfrm>
            <a:off x="2994985" y="1184483"/>
            <a:ext cx="5948104" cy="4846320"/>
          </a:xfrm>
          <a:prstGeom prst="rect">
            <a:avLst/>
          </a:prstGeom>
        </p:spPr>
      </p:pic>
    </p:spTree>
    <p:extLst>
      <p:ext uri="{BB962C8B-B14F-4D97-AF65-F5344CB8AC3E}">
        <p14:creationId xmlns:p14="http://schemas.microsoft.com/office/powerpoint/2010/main" val="2845169490"/>
      </p:ext>
    </p:extLst>
  </p:cSld>
  <p:clrMapOvr>
    <a:masterClrMapping/>
  </p:clrMapOvr>
  <p:transition spd="slow">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Giao diện đồ họa người dùng</a:t>
            </a:r>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02" y="1409116"/>
            <a:ext cx="7183396" cy="4369282"/>
          </a:xfrm>
          <a:prstGeom prst="rect">
            <a:avLst/>
          </a:prstGeom>
        </p:spPr>
      </p:pic>
    </p:spTree>
    <p:extLst>
      <p:ext uri="{BB962C8B-B14F-4D97-AF65-F5344CB8AC3E}">
        <p14:creationId xmlns:p14="http://schemas.microsoft.com/office/powerpoint/2010/main" val="914120423"/>
      </p:ext>
    </p:extLst>
  </p:cSld>
  <p:clrMapOvr>
    <a:masterClrMapping/>
  </p:clrMapOvr>
  <p:transition spd="slow">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Các hệ điều hành hiện </a:t>
            </a:r>
            <a:r>
              <a:rPr lang="en-US" smtClean="0"/>
              <a:t>đại</a:t>
            </a:r>
          </a:p>
          <a:p>
            <a:pPr marL="0" indent="0">
              <a:buNone/>
            </a:pPr>
            <a:endParaRPr lang="en-US"/>
          </a:p>
        </p:txBody>
      </p:sp>
      <p:pic>
        <p:nvPicPr>
          <p:cNvPr id="5" name="Picture 4"/>
          <p:cNvPicPr>
            <a:picLocks noChangeAspect="1"/>
          </p:cNvPicPr>
          <p:nvPr/>
        </p:nvPicPr>
        <p:blipFill>
          <a:blip r:embed="rId2"/>
          <a:stretch>
            <a:fillRect/>
          </a:stretch>
        </p:blipFill>
        <p:spPr>
          <a:xfrm>
            <a:off x="691980" y="1944184"/>
            <a:ext cx="2273642" cy="1969970"/>
          </a:xfrm>
          <a:prstGeom prst="rect">
            <a:avLst/>
          </a:prstGeom>
        </p:spPr>
      </p:pic>
      <p:sp>
        <p:nvSpPr>
          <p:cNvPr id="7" name="Rectangle 6"/>
          <p:cNvSpPr/>
          <p:nvPr/>
        </p:nvSpPr>
        <p:spPr>
          <a:xfrm>
            <a:off x="1268391" y="3993978"/>
            <a:ext cx="1135247" cy="369332"/>
          </a:xfrm>
          <a:prstGeom prst="rect">
            <a:avLst/>
          </a:prstGeom>
        </p:spPr>
        <p:txBody>
          <a:bodyPr wrap="none">
            <a:spAutoFit/>
          </a:bodyPr>
          <a:lstStyle/>
          <a:p>
            <a:r>
              <a:rPr lang="en-US" b="1">
                <a:solidFill>
                  <a:schemeClr val="bg2"/>
                </a:solidFill>
              </a:rPr>
              <a:t>Windows 7</a:t>
            </a:r>
          </a:p>
        </p:txBody>
      </p:sp>
      <p:pic>
        <p:nvPicPr>
          <p:cNvPr id="8" name="Picture 7"/>
          <p:cNvPicPr>
            <a:picLocks noChangeAspect="1"/>
          </p:cNvPicPr>
          <p:nvPr/>
        </p:nvPicPr>
        <p:blipFill>
          <a:blip r:embed="rId3"/>
          <a:stretch>
            <a:fillRect/>
          </a:stretch>
        </p:blipFill>
        <p:spPr>
          <a:xfrm>
            <a:off x="4499247" y="1942813"/>
            <a:ext cx="2262415" cy="1965960"/>
          </a:xfrm>
          <a:prstGeom prst="rect">
            <a:avLst/>
          </a:prstGeom>
        </p:spPr>
      </p:pic>
      <p:sp>
        <p:nvSpPr>
          <p:cNvPr id="10" name="Rectangle 9"/>
          <p:cNvSpPr/>
          <p:nvPr/>
        </p:nvSpPr>
        <p:spPr>
          <a:xfrm>
            <a:off x="4502830" y="3992607"/>
            <a:ext cx="2300630" cy="369332"/>
          </a:xfrm>
          <a:prstGeom prst="rect">
            <a:avLst/>
          </a:prstGeom>
        </p:spPr>
        <p:txBody>
          <a:bodyPr wrap="none">
            <a:spAutoFit/>
          </a:bodyPr>
          <a:lstStyle/>
          <a:p>
            <a:r>
              <a:rPr lang="en-US" b="1">
                <a:solidFill>
                  <a:schemeClr val="bg2"/>
                </a:solidFill>
              </a:rPr>
              <a:t>Windows 8/Windows 8.1</a:t>
            </a:r>
          </a:p>
        </p:txBody>
      </p:sp>
      <p:sp>
        <p:nvSpPr>
          <p:cNvPr id="12" name="Rectangle 11"/>
          <p:cNvSpPr/>
          <p:nvPr/>
        </p:nvSpPr>
        <p:spPr>
          <a:xfrm>
            <a:off x="4499247" y="4379793"/>
            <a:ext cx="3962400" cy="584775"/>
          </a:xfrm>
          <a:prstGeom prst="rect">
            <a:avLst/>
          </a:prstGeom>
        </p:spPr>
        <p:txBody>
          <a:bodyPr wrap="square">
            <a:spAutoFit/>
          </a:bodyPr>
          <a:lstStyle/>
          <a:p>
            <a:r>
              <a:rPr lang="en-US" sz="1600" dirty="0">
                <a:solidFill>
                  <a:schemeClr val="bg2"/>
                </a:solidFill>
              </a:rPr>
              <a:t>Phát </a:t>
            </a:r>
            <a:r>
              <a:rPr lang="en-US" sz="1600" dirty="0" err="1">
                <a:solidFill>
                  <a:schemeClr val="bg2"/>
                </a:solidFill>
              </a:rPr>
              <a:t>triển</a:t>
            </a:r>
            <a:r>
              <a:rPr lang="en-US" sz="1600" dirty="0">
                <a:solidFill>
                  <a:schemeClr val="bg2"/>
                </a:solidFill>
              </a:rPr>
              <a:t> </a:t>
            </a:r>
            <a:r>
              <a:rPr lang="en-US" sz="1600" dirty="0" err="1">
                <a:solidFill>
                  <a:schemeClr val="bg2"/>
                </a:solidFill>
              </a:rPr>
              <a:t>từ</a:t>
            </a:r>
            <a:r>
              <a:rPr lang="en-US" sz="1600" dirty="0">
                <a:solidFill>
                  <a:schemeClr val="bg2"/>
                </a:solidFill>
              </a:rPr>
              <a:t> Windows 7</a:t>
            </a:r>
          </a:p>
          <a:p>
            <a:r>
              <a:rPr lang="en-US" sz="1600" dirty="0" err="1">
                <a:solidFill>
                  <a:schemeClr val="bg2"/>
                </a:solidFill>
              </a:rPr>
              <a:t>Hỗ</a:t>
            </a:r>
            <a:r>
              <a:rPr lang="en-US" sz="1600" dirty="0">
                <a:solidFill>
                  <a:schemeClr val="bg2"/>
                </a:solidFill>
              </a:rPr>
              <a:t> </a:t>
            </a:r>
            <a:r>
              <a:rPr lang="en-US" sz="1600" dirty="0" err="1">
                <a:solidFill>
                  <a:schemeClr val="bg2"/>
                </a:solidFill>
              </a:rPr>
              <a:t>trợ</a:t>
            </a:r>
            <a:r>
              <a:rPr lang="en-US" sz="1600" dirty="0">
                <a:solidFill>
                  <a:schemeClr val="bg2"/>
                </a:solidFill>
              </a:rPr>
              <a:t> </a:t>
            </a:r>
            <a:r>
              <a:rPr lang="en-US" sz="1600" dirty="0" err="1">
                <a:solidFill>
                  <a:schemeClr val="bg2"/>
                </a:solidFill>
              </a:rPr>
              <a:t>tối</a:t>
            </a:r>
            <a:r>
              <a:rPr lang="en-US" sz="1600" dirty="0">
                <a:solidFill>
                  <a:schemeClr val="bg2"/>
                </a:solidFill>
              </a:rPr>
              <a:t> </a:t>
            </a:r>
            <a:r>
              <a:rPr lang="en-US" sz="1600" dirty="0" err="1">
                <a:solidFill>
                  <a:schemeClr val="bg2"/>
                </a:solidFill>
              </a:rPr>
              <a:t>đa</a:t>
            </a:r>
            <a:r>
              <a:rPr lang="en-US" sz="1600" dirty="0">
                <a:solidFill>
                  <a:schemeClr val="bg2"/>
                </a:solidFill>
              </a:rPr>
              <a:t> </a:t>
            </a:r>
            <a:r>
              <a:rPr lang="en-US" sz="1600" dirty="0" err="1">
                <a:solidFill>
                  <a:schemeClr val="bg2"/>
                </a:solidFill>
              </a:rPr>
              <a:t>cho</a:t>
            </a:r>
            <a:r>
              <a:rPr lang="en-US" sz="1600" dirty="0">
                <a:solidFill>
                  <a:schemeClr val="bg2"/>
                </a:solidFill>
              </a:rPr>
              <a:t> </a:t>
            </a:r>
            <a:r>
              <a:rPr lang="en-US" sz="1600" dirty="0" err="1">
                <a:solidFill>
                  <a:schemeClr val="bg2"/>
                </a:solidFill>
              </a:rPr>
              <a:t>các</a:t>
            </a:r>
            <a:r>
              <a:rPr lang="en-US" sz="1600" dirty="0">
                <a:solidFill>
                  <a:schemeClr val="bg2"/>
                </a:solidFill>
              </a:rPr>
              <a:t> </a:t>
            </a:r>
            <a:r>
              <a:rPr lang="en-US" sz="1600" dirty="0" err="1">
                <a:solidFill>
                  <a:schemeClr val="bg2"/>
                </a:solidFill>
              </a:rPr>
              <a:t>thiết</a:t>
            </a:r>
            <a:r>
              <a:rPr lang="en-US" sz="1600" dirty="0">
                <a:solidFill>
                  <a:schemeClr val="bg2"/>
                </a:solidFill>
              </a:rPr>
              <a:t> </a:t>
            </a:r>
            <a:r>
              <a:rPr lang="en-US" sz="1600" dirty="0" err="1">
                <a:solidFill>
                  <a:schemeClr val="bg2"/>
                </a:solidFill>
              </a:rPr>
              <a:t>bị</a:t>
            </a:r>
            <a:r>
              <a:rPr lang="en-US" sz="1600" dirty="0">
                <a:solidFill>
                  <a:schemeClr val="bg2"/>
                </a:solidFill>
              </a:rPr>
              <a:t> </a:t>
            </a:r>
            <a:r>
              <a:rPr lang="en-US" sz="1600" dirty="0" err="1">
                <a:solidFill>
                  <a:schemeClr val="bg2"/>
                </a:solidFill>
              </a:rPr>
              <a:t>cảm</a:t>
            </a:r>
            <a:r>
              <a:rPr lang="en-US" sz="1600" dirty="0">
                <a:solidFill>
                  <a:schemeClr val="bg2"/>
                </a:solidFill>
              </a:rPr>
              <a:t> </a:t>
            </a:r>
            <a:r>
              <a:rPr lang="en-US" sz="1600" dirty="0" err="1">
                <a:solidFill>
                  <a:schemeClr val="bg2"/>
                </a:solidFill>
              </a:rPr>
              <a:t>ứng</a:t>
            </a:r>
            <a:endParaRPr lang="en-US" sz="1600" dirty="0">
              <a:solidFill>
                <a:schemeClr val="bg2"/>
              </a:solidFill>
            </a:endParaRPr>
          </a:p>
        </p:txBody>
      </p:sp>
      <p:pic>
        <p:nvPicPr>
          <p:cNvPr id="13" name="Picture 12"/>
          <p:cNvPicPr>
            <a:picLocks noChangeAspect="1"/>
          </p:cNvPicPr>
          <p:nvPr/>
        </p:nvPicPr>
        <p:blipFill>
          <a:blip r:embed="rId4"/>
          <a:stretch>
            <a:fillRect/>
          </a:stretch>
        </p:blipFill>
        <p:spPr>
          <a:xfrm>
            <a:off x="8507885" y="1942813"/>
            <a:ext cx="3495040" cy="1965960"/>
          </a:xfrm>
          <a:prstGeom prst="rect">
            <a:avLst/>
          </a:prstGeom>
        </p:spPr>
      </p:pic>
      <p:sp>
        <p:nvSpPr>
          <p:cNvPr id="14" name="Rectangle 13"/>
          <p:cNvSpPr/>
          <p:nvPr/>
        </p:nvSpPr>
        <p:spPr>
          <a:xfrm>
            <a:off x="8422485" y="3993978"/>
            <a:ext cx="3959352" cy="369332"/>
          </a:xfrm>
          <a:prstGeom prst="rect">
            <a:avLst/>
          </a:prstGeom>
        </p:spPr>
        <p:txBody>
          <a:bodyPr wrap="square">
            <a:spAutoFit/>
          </a:bodyPr>
          <a:lstStyle/>
          <a:p>
            <a:r>
              <a:rPr lang="en-US" b="1">
                <a:solidFill>
                  <a:schemeClr val="bg2"/>
                </a:solidFill>
              </a:rPr>
              <a:t>Mac </a:t>
            </a:r>
            <a:r>
              <a:rPr lang="en-US" b="1" smtClean="0">
                <a:solidFill>
                  <a:schemeClr val="bg2"/>
                </a:solidFill>
              </a:rPr>
              <a:t>OS</a:t>
            </a:r>
          </a:p>
        </p:txBody>
      </p:sp>
      <p:sp>
        <p:nvSpPr>
          <p:cNvPr id="15" name="Rectangle 14"/>
          <p:cNvSpPr/>
          <p:nvPr/>
        </p:nvSpPr>
        <p:spPr>
          <a:xfrm>
            <a:off x="8422485" y="4361939"/>
            <a:ext cx="3962400" cy="584775"/>
          </a:xfrm>
          <a:prstGeom prst="rect">
            <a:avLst/>
          </a:prstGeom>
        </p:spPr>
        <p:txBody>
          <a:bodyPr wrap="square">
            <a:spAutoFit/>
          </a:bodyPr>
          <a:lstStyle/>
          <a:p>
            <a:r>
              <a:rPr lang="en-US" sz="1600">
                <a:solidFill>
                  <a:schemeClr val="bg2"/>
                </a:solidFill>
              </a:rPr>
              <a:t>Được thiết kế bởi hãng Apple dành riêng cho các máy tính Macintosh</a:t>
            </a:r>
          </a:p>
        </p:txBody>
      </p:sp>
    </p:spTree>
    <p:extLst>
      <p:ext uri="{BB962C8B-B14F-4D97-AF65-F5344CB8AC3E}">
        <p14:creationId xmlns:p14="http://schemas.microsoft.com/office/powerpoint/2010/main" val="2513068595"/>
      </p:ext>
    </p:extLst>
  </p:cSld>
  <p:clrMapOvr>
    <a:masterClrMapping/>
  </p:clrMapOvr>
  <p:transition spd="slow">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Các hệ điều hành hiện </a:t>
            </a:r>
            <a:r>
              <a:rPr lang="en-US" smtClean="0"/>
              <a:t>đại</a:t>
            </a:r>
          </a:p>
          <a:p>
            <a:pPr marL="0" indent="0">
              <a:buNone/>
            </a:pPr>
            <a:endParaRPr lang="en-US"/>
          </a:p>
        </p:txBody>
      </p:sp>
      <p:pic>
        <p:nvPicPr>
          <p:cNvPr id="3" name="Picture 2"/>
          <p:cNvPicPr>
            <a:picLocks noChangeAspect="1"/>
          </p:cNvPicPr>
          <p:nvPr/>
        </p:nvPicPr>
        <p:blipFill>
          <a:blip r:embed="rId2"/>
          <a:stretch>
            <a:fillRect/>
          </a:stretch>
        </p:blipFill>
        <p:spPr>
          <a:xfrm>
            <a:off x="3282484" y="1573481"/>
            <a:ext cx="5771251" cy="2812500"/>
          </a:xfrm>
          <a:prstGeom prst="rect">
            <a:avLst/>
          </a:prstGeom>
        </p:spPr>
      </p:pic>
      <p:sp>
        <p:nvSpPr>
          <p:cNvPr id="4" name="Rectangle 3"/>
          <p:cNvSpPr/>
          <p:nvPr/>
        </p:nvSpPr>
        <p:spPr>
          <a:xfrm>
            <a:off x="5838595" y="4385981"/>
            <a:ext cx="817699" cy="646331"/>
          </a:xfrm>
          <a:prstGeom prst="rect">
            <a:avLst/>
          </a:prstGeom>
        </p:spPr>
        <p:txBody>
          <a:bodyPr wrap="square">
            <a:spAutoFit/>
          </a:bodyPr>
          <a:lstStyle/>
          <a:p>
            <a:r>
              <a:rPr lang="en-US" b="1" dirty="0">
                <a:solidFill>
                  <a:schemeClr val="bg2"/>
                </a:solidFill>
              </a:rPr>
              <a:t>UNIX</a:t>
            </a:r>
          </a:p>
          <a:p>
            <a:endParaRPr lang="en-US" b="1" dirty="0">
              <a:solidFill>
                <a:schemeClr val="bg2"/>
              </a:solidFill>
            </a:endParaRPr>
          </a:p>
        </p:txBody>
      </p:sp>
      <p:sp>
        <p:nvSpPr>
          <p:cNvPr id="6" name="Rectangle 5"/>
          <p:cNvSpPr/>
          <p:nvPr/>
        </p:nvSpPr>
        <p:spPr>
          <a:xfrm>
            <a:off x="2764656" y="4733090"/>
            <a:ext cx="6965576" cy="430887"/>
          </a:xfrm>
          <a:prstGeom prst="rect">
            <a:avLst/>
          </a:prstGeom>
        </p:spPr>
        <p:txBody>
          <a:bodyPr wrap="square">
            <a:spAutoFit/>
          </a:bodyPr>
          <a:lstStyle/>
          <a:p>
            <a:pPr algn="ctr"/>
            <a:r>
              <a:rPr lang="en-US" sz="2200" dirty="0" err="1">
                <a:solidFill>
                  <a:schemeClr val="bg2"/>
                </a:solidFill>
              </a:rPr>
              <a:t>Dành</a:t>
            </a:r>
            <a:r>
              <a:rPr lang="en-US" sz="2200" dirty="0">
                <a:solidFill>
                  <a:schemeClr val="bg2"/>
                </a:solidFill>
              </a:rPr>
              <a:t> </a:t>
            </a:r>
            <a:r>
              <a:rPr lang="en-US" sz="2200" dirty="0" err="1">
                <a:solidFill>
                  <a:schemeClr val="bg2"/>
                </a:solidFill>
              </a:rPr>
              <a:t>riêng</a:t>
            </a:r>
            <a:r>
              <a:rPr lang="en-US" sz="2200" dirty="0">
                <a:solidFill>
                  <a:schemeClr val="bg2"/>
                </a:solidFill>
              </a:rPr>
              <a:t> </a:t>
            </a:r>
            <a:r>
              <a:rPr lang="en-US" sz="2200" dirty="0" err="1">
                <a:solidFill>
                  <a:schemeClr val="bg2"/>
                </a:solidFill>
              </a:rPr>
              <a:t>cho</a:t>
            </a:r>
            <a:r>
              <a:rPr lang="en-US" sz="2200" dirty="0">
                <a:solidFill>
                  <a:schemeClr val="bg2"/>
                </a:solidFill>
              </a:rPr>
              <a:t> </a:t>
            </a:r>
            <a:r>
              <a:rPr lang="en-US" sz="2200" dirty="0" err="1">
                <a:solidFill>
                  <a:schemeClr val="bg2"/>
                </a:solidFill>
              </a:rPr>
              <a:t>các</a:t>
            </a:r>
            <a:r>
              <a:rPr lang="en-US" sz="2200" dirty="0">
                <a:solidFill>
                  <a:schemeClr val="bg2"/>
                </a:solidFill>
              </a:rPr>
              <a:t> </a:t>
            </a:r>
            <a:r>
              <a:rPr lang="en-US" sz="2200" dirty="0" err="1">
                <a:solidFill>
                  <a:schemeClr val="bg2"/>
                </a:solidFill>
              </a:rPr>
              <a:t>hệ</a:t>
            </a:r>
            <a:r>
              <a:rPr lang="en-US" sz="2200" dirty="0">
                <a:solidFill>
                  <a:schemeClr val="bg2"/>
                </a:solidFill>
              </a:rPr>
              <a:t> </a:t>
            </a:r>
            <a:r>
              <a:rPr lang="en-US" sz="2200" dirty="0" err="1">
                <a:solidFill>
                  <a:schemeClr val="bg2"/>
                </a:solidFill>
              </a:rPr>
              <a:t>thống</a:t>
            </a:r>
            <a:r>
              <a:rPr lang="en-US" sz="2200" dirty="0">
                <a:solidFill>
                  <a:schemeClr val="bg2"/>
                </a:solidFill>
              </a:rPr>
              <a:t> </a:t>
            </a:r>
            <a:r>
              <a:rPr lang="en-US" sz="2200" dirty="0" err="1">
                <a:solidFill>
                  <a:schemeClr val="bg2"/>
                </a:solidFill>
              </a:rPr>
              <a:t>máy</a:t>
            </a:r>
            <a:r>
              <a:rPr lang="en-US" sz="2200" dirty="0">
                <a:solidFill>
                  <a:schemeClr val="bg2"/>
                </a:solidFill>
              </a:rPr>
              <a:t> </a:t>
            </a:r>
            <a:r>
              <a:rPr lang="en-US" sz="2200" dirty="0" err="1">
                <a:solidFill>
                  <a:schemeClr val="bg2"/>
                </a:solidFill>
              </a:rPr>
              <a:t>chủ</a:t>
            </a:r>
            <a:r>
              <a:rPr lang="en-US" sz="2200" dirty="0">
                <a:solidFill>
                  <a:schemeClr val="bg2"/>
                </a:solidFill>
              </a:rPr>
              <a:t> </a:t>
            </a:r>
            <a:r>
              <a:rPr lang="en-US" sz="2200" dirty="0" err="1">
                <a:solidFill>
                  <a:schemeClr val="bg2"/>
                </a:solidFill>
              </a:rPr>
              <a:t>và</a:t>
            </a:r>
            <a:r>
              <a:rPr lang="en-US" sz="2200" dirty="0">
                <a:solidFill>
                  <a:schemeClr val="bg2"/>
                </a:solidFill>
              </a:rPr>
              <a:t> </a:t>
            </a:r>
            <a:r>
              <a:rPr lang="en-US" sz="2200" dirty="0" err="1">
                <a:solidFill>
                  <a:schemeClr val="bg2"/>
                </a:solidFill>
              </a:rPr>
              <a:t>máy</a:t>
            </a:r>
            <a:r>
              <a:rPr lang="en-US" sz="2200" dirty="0">
                <a:solidFill>
                  <a:schemeClr val="bg2"/>
                </a:solidFill>
              </a:rPr>
              <a:t> </a:t>
            </a:r>
            <a:r>
              <a:rPr lang="en-US" sz="2200" dirty="0" err="1">
                <a:solidFill>
                  <a:schemeClr val="bg2"/>
                </a:solidFill>
              </a:rPr>
              <a:t>tính</a:t>
            </a:r>
            <a:r>
              <a:rPr lang="en-US" sz="2200" dirty="0">
                <a:solidFill>
                  <a:schemeClr val="bg2"/>
                </a:solidFill>
              </a:rPr>
              <a:t> </a:t>
            </a:r>
            <a:r>
              <a:rPr lang="en-US" sz="2200" dirty="0" err="1">
                <a:solidFill>
                  <a:schemeClr val="bg2"/>
                </a:solidFill>
              </a:rPr>
              <a:t>lớn</a:t>
            </a:r>
            <a:endParaRPr lang="en-US" sz="2200" dirty="0">
              <a:solidFill>
                <a:schemeClr val="bg2"/>
              </a:solidFill>
            </a:endParaRPr>
          </a:p>
        </p:txBody>
      </p:sp>
    </p:spTree>
    <p:extLst>
      <p:ext uri="{BB962C8B-B14F-4D97-AF65-F5344CB8AC3E}">
        <p14:creationId xmlns:p14="http://schemas.microsoft.com/office/powerpoint/2010/main" val="1390248578"/>
      </p:ext>
    </p:extLst>
  </p:cSld>
  <p:clrMapOvr>
    <a:masterClrMapping/>
  </p:clrMapOvr>
  <p:transition spd="slow">
    <p:comb dir="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3786</TotalTime>
  <Words>1210</Words>
  <Application>Microsoft Office PowerPoint</Application>
  <PresentationFormat>Widescreen</PresentationFormat>
  <Paragraphs>122</Paragraphs>
  <Slides>54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Tahoma</vt:lpstr>
      <vt:lpstr>Times New Roman</vt:lpstr>
      <vt:lpstr>UTM Duepuntozero</vt:lpstr>
      <vt:lpstr>Wingdings</vt:lpstr>
      <vt:lpstr>Banded</vt:lpstr>
      <vt:lpstr>TÀI LIỆU GIẢNG DẠY  IC3 GS4 SPARK</vt:lpstr>
      <vt:lpstr>máy tính thật là đơn giản</vt:lpstr>
      <vt:lpstr>Chủ đề A. CĂN BẢN VỀ HỆ ĐIỀU HÀNH</vt:lpstr>
      <vt:lpstr> Bài 1. Hệ điều hành – bạn là ai và có chức năng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2.  Mọi bí mật của tớ nằm trong Tập tin và thư mục máy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3.  Tớ có thể quản lý Hệ điều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thúc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Phat Tai Nguyen</cp:lastModifiedBy>
  <cp:revision>114</cp:revision>
  <dcterms:created xsi:type="dcterms:W3CDTF">2014-06-09T03:12:12Z</dcterms:created>
  <dcterms:modified xsi:type="dcterms:W3CDTF">2016-05-06T07:56:45Z</dcterms:modified>
</cp:coreProperties>
</file>